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9" r:id="rId1"/>
  </p:sldMasterIdLst>
  <p:sldIdLst>
    <p:sldId id="261" r:id="rId2"/>
    <p:sldId id="265" r:id="rId3"/>
    <p:sldId id="303" r:id="rId4"/>
    <p:sldId id="266" r:id="rId5"/>
    <p:sldId id="295" r:id="rId6"/>
    <p:sldId id="296" r:id="rId7"/>
    <p:sldId id="304" r:id="rId8"/>
    <p:sldId id="305" r:id="rId9"/>
    <p:sldId id="306" r:id="rId10"/>
    <p:sldId id="307" r:id="rId11"/>
    <p:sldId id="287" r:id="rId12"/>
    <p:sldId id="297" r:id="rId13"/>
    <p:sldId id="298" r:id="rId14"/>
    <p:sldId id="299" r:id="rId15"/>
    <p:sldId id="300" r:id="rId16"/>
    <p:sldId id="301" r:id="rId17"/>
  </p:sldIdLst>
  <p:sldSz cx="9144000" cy="6858000" type="screen4x3"/>
  <p:notesSz cx="6858000" cy="9144000"/>
  <p:embeddedFontLst>
    <p:embeddedFont>
      <p:font typeface="Garamond" pitchFamily="18" charset="0"/>
      <p:regular r:id="rId18"/>
      <p:bold r:id="rId19"/>
      <p:italic r:id="rId20"/>
    </p:embeddedFont>
    <p:embeddedFont>
      <p:font typeface="Matilda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4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860429649230888E-2"/>
          <c:y val="4.7318590617302696E-2"/>
          <c:w val="0.58107457757218905"/>
          <c:h val="0.90536281876539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сред.пр.проф.</c:v>
                </c:pt>
                <c:pt idx="1">
                  <c:v>сред.пр.с переподг.</c:v>
                </c:pt>
                <c:pt idx="2">
                  <c:v>высшее проф.</c:v>
                </c:pt>
                <c:pt idx="3">
                  <c:v>высшее с переподг.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от30 до 45 лет</c:v>
                </c:pt>
                <c:pt idx="2">
                  <c:v>от 45 до 55 лет</c:v>
                </c:pt>
                <c:pt idx="3">
                  <c:v>свыше 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24</c:v>
                </c:pt>
                <c:pt idx="2">
                  <c:v>20</c:v>
                </c:pt>
                <c:pt idx="3">
                  <c:v>28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от 15 до 20 лет</c:v>
                </c:pt>
                <c:pt idx="4">
                  <c:v>свыше 20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соответствие должности</c:v>
                </c:pt>
                <c:pt idx="3">
                  <c:v>не аттестованы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9219445971540519"/>
          <c:y val="9.9853383294112127E-2"/>
          <c:w val="0.39508114588044496"/>
          <c:h val="0.90014659617766046"/>
        </c:manualLayout>
      </c:layout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68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1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0528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930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343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61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716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60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01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18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85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6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34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135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56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8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05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518061"/>
            <a:ext cx="63367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детского сада № 37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2023-2026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учебные годы.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tilda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286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Организация режима пребывания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детей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в детском саду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1357299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В МБДОУ детском саду № 37 функционируют 16 возрастных групп.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643050"/>
          <a:ext cx="8001060" cy="4787693"/>
        </p:xfrm>
        <a:graphic>
          <a:graphicData uri="http://schemas.openxmlformats.org/drawingml/2006/table">
            <a:tbl>
              <a:tblPr/>
              <a:tblGrid>
                <a:gridCol w="807446"/>
                <a:gridCol w="660638"/>
                <a:gridCol w="396094"/>
                <a:gridCol w="138802"/>
                <a:gridCol w="666800"/>
                <a:gridCol w="666020"/>
                <a:gridCol w="778065"/>
                <a:gridCol w="666020"/>
                <a:gridCol w="666800"/>
                <a:gridCol w="666020"/>
                <a:gridCol w="555535"/>
                <a:gridCol w="666020"/>
                <a:gridCol w="666800"/>
              </a:tblGrid>
              <a:tr h="520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общеразвивающей направленности полного дня</a:t>
                      </a:r>
                    </a:p>
                  </a:txBody>
                  <a:tcPr marL="17247" marR="17247" marT="17247" marB="17247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компенсирующей направленности полного дня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Возрастная категория группы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раннего дошкольного возраста (2—3 года)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младшего дошкольного возраста (3–4 года)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Группа среднего дошкольного возраста (4–5 лет)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страшая/разновозрастная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(5-7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подготовительная дошкольного возраста (6–7 лет)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 Группа кратковременного пребывания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 средняя дошкольного возраста с ТНР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(4-5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 средняя дошкольного возраста с ЗПР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(4-5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 страшая дошкольного возраста с ТНР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(5-6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Группа подготовительная дошкольного возраста с ТНР (6-7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Группа подготовительная дошкольного возраста с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ЗПР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(6-7 лет)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7247" marR="17247" marT="17247" marB="172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449" marR="3449" marT="3449" marB="34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500174"/>
            <a:ext cx="75865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/>
              <a:t> </a:t>
            </a:r>
            <a:r>
              <a:rPr lang="ru-RU" sz="2000" dirty="0" smtClean="0"/>
              <a:t>В МБДОУ действует система физкультурно-оздоровительной работы.</a:t>
            </a:r>
          </a:p>
          <a:p>
            <a:pPr indent="355600" algn="just"/>
            <a:r>
              <a:rPr lang="ru-RU" sz="2000" dirty="0" smtClean="0"/>
              <a:t>Используется региональный компонент в образовательном процессе.</a:t>
            </a:r>
          </a:p>
          <a:p>
            <a:pPr indent="355600" algn="just"/>
            <a:r>
              <a:rPr lang="ru-RU" sz="2000" dirty="0" smtClean="0"/>
              <a:t>Оказывается помощь детям, родителям, педагогическим работникам и социуму со стороны социально-психологической службы.</a:t>
            </a:r>
          </a:p>
          <a:p>
            <a:pPr indent="355600" algn="just"/>
            <a:r>
              <a:rPr lang="ru-RU" sz="2000" dirty="0" smtClean="0"/>
              <a:t>Создана система </a:t>
            </a:r>
            <a:r>
              <a:rPr lang="ru-RU" sz="2000" dirty="0" err="1" smtClean="0"/>
              <a:t>медико-психолого-педагогического</a:t>
            </a:r>
            <a:r>
              <a:rPr lang="ru-RU" sz="2000" dirty="0" smtClean="0"/>
              <a:t> сопровождения детей. Используется модель личностно-ориентированного подхода при взаимодействии взрослого и ребенка.</a:t>
            </a:r>
          </a:p>
          <a:p>
            <a:pPr indent="355600" algn="just"/>
            <a:r>
              <a:rPr lang="ru-RU" sz="2000" dirty="0" smtClean="0"/>
              <a:t>Осуществляются дополнительные платные услуги.</a:t>
            </a:r>
          </a:p>
          <a:p>
            <a:pPr indent="355600" algn="just"/>
            <a:r>
              <a:rPr lang="ru-RU" sz="2000" dirty="0" smtClean="0"/>
              <a:t>Реализация образовательных программ с применением электронного обучения и дистанционных образовательных технологий.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82037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Условия реализации ООП</a:t>
            </a:r>
          </a:p>
          <a:p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57232"/>
            <a:ext cx="78581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 </a:t>
            </a:r>
            <a:r>
              <a:rPr lang="ru-RU" dirty="0" smtClean="0"/>
              <a:t>Основная цель взаимодействия педагогов с семьей – обеспечить:</a:t>
            </a:r>
          </a:p>
          <a:p>
            <a:pPr lvl="0" algn="just"/>
            <a:r>
              <a:rPr lang="ru-RU" dirty="0" smtClean="0"/>
              <a:t>психолого-педагогическую поддержку семьи и повышение компетентности родителей в вопросах образования, охраны и укрепления здоровья детей младенческого, раннего и дошкольного возраста;</a:t>
            </a:r>
          </a:p>
          <a:p>
            <a:pPr lvl="0" algn="just"/>
            <a:r>
              <a:rPr lang="ru-RU" dirty="0" smtClean="0"/>
              <a:t>единство подходов к воспитанию и обучению детей в условиях ДОО и </a:t>
            </a:r>
            <a:r>
              <a:rPr lang="ru-RU" dirty="0" smtClean="0"/>
              <a:t>семьи; повышение </a:t>
            </a:r>
            <a:r>
              <a:rPr lang="ru-RU" dirty="0" smtClean="0"/>
              <a:t>воспитательного потенциала семьи.</a:t>
            </a:r>
          </a:p>
          <a:p>
            <a:pPr indent="355600" algn="just"/>
            <a:r>
              <a:rPr lang="ru-RU" dirty="0" smtClean="0"/>
              <a:t>Основными задачами взаимодействия детского сада с семьей являются: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информировать родителей и общественность относительно целей ДО, общих для всего образовательного пространства Российской Федерации, о мерах господдержки семьям, имеющим детей дошкольного возраста, а также об образовательной программе, реализуемой в ДОО;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просвещение родителей, повышение их правовой, психолого-педагогической компетентности в вопросах охраны и укрепления здоровья, развития и образования детей;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способствовать развитию ответственного и осознанного </a:t>
            </a:r>
            <a:r>
              <a:rPr lang="ru-RU" dirty="0" err="1" smtClean="0"/>
              <a:t>родительства</a:t>
            </a:r>
            <a:r>
              <a:rPr lang="ru-RU" dirty="0" smtClean="0"/>
              <a:t> как базовой основы благополучия семьи;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построить взаимодействие в форме сотрудничества и установления партнерских отношений с родителями детей младенческого, раннего и дошкольного возраста для решения образовательных задач;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/>
              <a:t>вовлекать родителей в образовательный процесс.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4286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Взаимодействие с семьями воспитанников</a:t>
            </a:r>
            <a:endParaRPr lang="ru-RU" sz="2800" b="1" dirty="0" smtClean="0">
              <a:solidFill>
                <a:srgbClr val="C00000"/>
              </a:solidFill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9094" y="2132856"/>
            <a:ext cx="7586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укомплектован кадрами на 96% в соответствии со штатным расписанием. Из них: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административный корпус (заведующий, заместитель заведующего по  ВМР, заместитель заведующего по АХР, главный бухгалтер);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педагогический состав (воспитатели, музыкальные руководители, инструктор по физической культуре, педагоги-психологи,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учителя-логопеды, учитель-дефектолог);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учебно-вспомогательный и обслуживающий персонал (младшие воспитатели, повар, кухонный рабочий, машинист по стирке белья, дворники, сторожа, делопроизводитель).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Условия реализации ООП</a:t>
            </a:r>
          </a:p>
          <a:p>
            <a:r>
              <a:rPr lang="ru-RU" sz="2800" b="1" dirty="0">
                <a:solidFill>
                  <a:srgbClr val="C00000"/>
                </a:solidFill>
                <a:latin typeface="Matilda" pitchFamily="2" charset="0"/>
              </a:rPr>
              <a:t>(кадровые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Matilda" pitchFamily="2" charset="0"/>
              </a:rPr>
              <a:t>Характеристика педагогического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коллектива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500173"/>
            <a:ext cx="18732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68295968"/>
              </p:ext>
            </p:extLst>
          </p:nvPr>
        </p:nvGraphicFramePr>
        <p:xfrm>
          <a:off x="683568" y="2204864"/>
          <a:ext cx="38033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89428" y="1500173"/>
            <a:ext cx="12266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741480394"/>
              </p:ext>
            </p:extLst>
          </p:nvPr>
        </p:nvGraphicFramePr>
        <p:xfrm>
          <a:off x="4716016" y="2083351"/>
          <a:ext cx="3773442" cy="3263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53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92696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C00000"/>
                </a:solidFill>
                <a:latin typeface="Matilda" pitchFamily="2" charset="0"/>
              </a:rPr>
              <a:t>Характеристика педагогического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коллектива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992" y="1500172"/>
            <a:ext cx="36256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в должности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362770460"/>
              </p:ext>
            </p:extLst>
          </p:nvPr>
        </p:nvGraphicFramePr>
        <p:xfrm>
          <a:off x="683567" y="2132856"/>
          <a:ext cx="3936625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2160" y="1500172"/>
            <a:ext cx="16876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137599820"/>
              </p:ext>
            </p:extLst>
          </p:nvPr>
        </p:nvGraphicFramePr>
        <p:xfrm>
          <a:off x="4605879" y="2024844"/>
          <a:ext cx="3898103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25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47953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Взаимодействие  с </a:t>
            </a:r>
            <a:r>
              <a:rPr lang="ru-RU" sz="2800" b="1" dirty="0">
                <a:solidFill>
                  <a:srgbClr val="C00000"/>
                </a:solidFill>
                <a:latin typeface="Matilda" pitchFamily="2" charset="0"/>
              </a:rPr>
              <a:t>учреждениями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социума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1964" y="908145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решения образовательных задач МБДОУ детский сад № 37 тесно сотрудничает с учреждениями социального окружения: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220852" y="1799529"/>
            <a:ext cx="2743201" cy="1339850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2857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детский сад №37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Новочеркасск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541065" y="5137495"/>
            <a:ext cx="2743200" cy="114458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8575">
            <a:solidFill>
              <a:srgbClr val="31849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школой искусств микрорайона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Молодежный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6084778" y="3626870"/>
            <a:ext cx="2405037" cy="1144588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 им. М. Ю. Лермонтова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677718" y="2095597"/>
            <a:ext cx="2270175" cy="747713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8575">
            <a:solidFill>
              <a:srgbClr val="5F497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№15, 20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Новочеркасск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6245322" y="1988839"/>
            <a:ext cx="2232407" cy="1010961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8575">
            <a:solidFill>
              <a:srgbClr val="5F497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Детско-родительский клуб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Солнечный Дом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Новочеркасск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686866" y="3603625"/>
            <a:ext cx="2395292" cy="1144588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МБУОО центр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Диалог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Новочеркасск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</a:t>
            </a:r>
          </a:p>
        </p:txBody>
      </p:sp>
      <p:sp>
        <p:nvSpPr>
          <p:cNvPr id="24" name="AutoShape 31"/>
          <p:cNvSpPr>
            <a:spLocks noChangeArrowheads="1"/>
          </p:cNvSpPr>
          <p:nvPr/>
        </p:nvSpPr>
        <p:spPr bwMode="auto">
          <a:xfrm>
            <a:off x="3332069" y="3581840"/>
            <a:ext cx="2405037" cy="1144588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ГБОУ </a:t>
            </a: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ДПО «РИПК и ППРО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1515420" y="5137494"/>
            <a:ext cx="2743200" cy="1144587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8575">
            <a:solidFill>
              <a:srgbClr val="31849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МБУЗ ГБ №2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Новочеркасск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059044" y="3139379"/>
            <a:ext cx="305560" cy="1998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802244" y="3136273"/>
            <a:ext cx="282534" cy="20012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2"/>
            <a:endCxn id="24" idx="0"/>
          </p:cNvCxnSpPr>
          <p:nvPr/>
        </p:nvCxnSpPr>
        <p:spPr>
          <a:xfrm flipH="1">
            <a:off x="4534588" y="3139379"/>
            <a:ext cx="57865" cy="442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9" idx="1"/>
            <a:endCxn id="18" idx="3"/>
          </p:cNvCxnSpPr>
          <p:nvPr/>
        </p:nvCxnSpPr>
        <p:spPr>
          <a:xfrm flipH="1">
            <a:off x="2947893" y="2469454"/>
            <a:ext cx="2729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9" idx="3"/>
            <a:endCxn id="20" idx="1"/>
          </p:cNvCxnSpPr>
          <p:nvPr/>
        </p:nvCxnSpPr>
        <p:spPr>
          <a:xfrm>
            <a:off x="5964053" y="2469454"/>
            <a:ext cx="281269" cy="24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21" idx="0"/>
          </p:cNvCxnSpPr>
          <p:nvPr/>
        </p:nvCxnSpPr>
        <p:spPr>
          <a:xfrm flipH="1">
            <a:off x="1884512" y="2999800"/>
            <a:ext cx="1336340" cy="60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11" idx="0"/>
          </p:cNvCxnSpPr>
          <p:nvPr/>
        </p:nvCxnSpPr>
        <p:spPr>
          <a:xfrm>
            <a:off x="5964053" y="2999800"/>
            <a:ext cx="1323244" cy="627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52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684616"/>
            <a:ext cx="778674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/>
              <a:t>В соответствии со ст.6 (в редакции Федерального закона от 24.09.2022 №371-ФЗ) Программа разрабатывается и утверждается дошкольным образовательным учреждением в соответствии с </a:t>
            </a:r>
            <a:endParaRPr lang="ru-RU" sz="20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федеральным </a:t>
            </a:r>
            <a:r>
              <a:rPr lang="ru-RU" sz="2000" dirty="0" smtClean="0"/>
              <a:t>государственным образовательным стандартом дошкольного образования (приказ Министерства просвещения Российской Федерации от 08.11.2022 №955 «О внесении изменений в некоторые приказы Министерства образования и науки РФ и Министерства просвещения РФ,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нарушениями)») </a:t>
            </a:r>
            <a:endParaRPr lang="ru-RU" sz="20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федеральной </a:t>
            </a:r>
            <a:r>
              <a:rPr lang="ru-RU" sz="2000" dirty="0" smtClean="0"/>
              <a:t>образовательной программой дошкольного образования (приказ Министерства просвещения Российской Федерации от 25.11.2022 №1028 «Об утверждении федеральной образовательной программы дошкольного образования»).</a:t>
            </a:r>
          </a:p>
          <a:p>
            <a:pPr marL="557213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8229600" cy="13081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Matilda" pitchFamily="2" charset="0"/>
              </a:rPr>
              <a:t>Нормативно-правовая база Программы</a:t>
            </a:r>
            <a:endParaRPr lang="ru-RU" sz="3600" b="1" dirty="0">
              <a:solidFill>
                <a:srgbClr val="C00000"/>
              </a:solidFill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684616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57213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76672"/>
            <a:ext cx="8229600" cy="13081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Matilda" pitchFamily="2" charset="0"/>
              </a:rPr>
              <a:t>Структура </a:t>
            </a:r>
            <a:r>
              <a:rPr lang="ru-RU" sz="3600" b="1" dirty="0" smtClean="0">
                <a:solidFill>
                  <a:srgbClr val="C00000"/>
                </a:solidFill>
                <a:latin typeface="Matilda" pitchFamily="2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atilda" pitchFamily="2" charset="0"/>
              </a:rPr>
              <a:t>Программы</a:t>
            </a:r>
            <a:endParaRPr lang="ru-RU" sz="36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2071678"/>
            <a:ext cx="80010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три основных раздела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целевой,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одержательный,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организационный, в каждом из 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которых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предусматривается обязательная часть и часть, формируемая участниками образовательных отношений (п.2.11.ФГОС ДО);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дополнительный раздел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Программы – текст её краткой презентации (п.2.13 ФГОС ДО).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16397" y="1117270"/>
            <a:ext cx="74720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разностороннее </a:t>
            </a:r>
            <a:r>
              <a:rPr lang="ru-RU" dirty="0" smtClean="0"/>
              <a:t>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27584" y="2852936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обеспечение единых для Российской Федерации содержания ДО и планируемых результатов освоения образовательной программы </a:t>
            </a:r>
            <a:r>
              <a:rPr lang="ru-RU" dirty="0" smtClean="0"/>
              <a:t>ДО;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приобщение </a:t>
            </a:r>
            <a:r>
              <a:rPr lang="ru-RU" dirty="0" smtClean="0"/>
              <a:t>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7610" y="642385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Цели и задачи  Программы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71990" y="908720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7610" y="642385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Цели и задачи  Программы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создание условий для формирования ценностного отношения к окружающему миру, становления опыта действий и поступков на основе осмысления </a:t>
            </a:r>
            <a:r>
              <a:rPr lang="ru-RU" dirty="0" smtClean="0"/>
              <a:t>ценностей;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построение </a:t>
            </a:r>
            <a:r>
              <a:rPr lang="ru-RU" dirty="0" smtClean="0"/>
              <a:t>(структурирование) содержания образовательной деятельности на основе учета возрастных и индивидуальных особенностей </a:t>
            </a:r>
            <a:r>
              <a:rPr lang="ru-RU" dirty="0" smtClean="0"/>
              <a:t>развития;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 smtClean="0"/>
              <a:t>условий для равного доступа к образованию для всех детей дошкольного возраста с учетом разнообразия образовательных потребностей и индивидуальных </a:t>
            </a:r>
            <a:r>
              <a:rPr lang="ru-RU" dirty="0" smtClean="0"/>
              <a:t>возможностей;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охрана </a:t>
            </a:r>
            <a:r>
              <a:rPr lang="ru-RU" dirty="0" smtClean="0"/>
              <a:t>и укрепление физического и психического здоровья детей, в том числе их эмоционального </a:t>
            </a:r>
            <a:r>
              <a:rPr lang="ru-RU" dirty="0" smtClean="0"/>
              <a:t>благополучия;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 smtClean="0"/>
              <a:t>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</a:t>
            </a:r>
            <a:r>
              <a:rPr lang="ru-RU" dirty="0" smtClean="0"/>
              <a:t>ответственности;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обеспечение </a:t>
            </a:r>
            <a:r>
              <a:rPr lang="ru-RU" dirty="0" smtClean="0"/>
              <a:t>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</a:t>
            </a:r>
            <a:r>
              <a:rPr lang="ru-RU" dirty="0" smtClean="0"/>
              <a:t>безопасности;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достижение </a:t>
            </a:r>
            <a:r>
              <a:rPr lang="ru-RU" dirty="0" smtClean="0"/>
              <a:t>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8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83648" y="7647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Целевой раздел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1285860"/>
            <a:ext cx="76438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включает в себя пояснительную записку и планируемые результаты освоения программы. Результаты освоения образовательной программы представлены в виде целевых ориентиров образования в раннем детстве, целевых ориентиров дошкольного образования, которые представляют собой социально-нормативные возрастные характеристики возможных достижений ребенка на этапе завершения уровня дошкольного образования.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Также входят подходы к проведению педагогической диагностики достижений планируемых результатов и значимые для разработки и реализации Программы характеристики — особенности развития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83648" y="7647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Содержательный 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раздел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1571612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/>
            <a:r>
              <a:rPr lang="ru-RU" sz="2400" dirty="0" smtClean="0"/>
              <a:t>включает задачи и содержание образовательной деятельности для всех возрастных групп по пяти образовательным областям. </a:t>
            </a:r>
            <a:endParaRPr lang="ru-RU" sz="2400" dirty="0" smtClean="0"/>
          </a:p>
          <a:p>
            <a:pPr indent="355600" algn="just"/>
            <a:r>
              <a:rPr lang="ru-RU" sz="2400" dirty="0" smtClean="0"/>
              <a:t>Также </a:t>
            </a:r>
            <a:r>
              <a:rPr lang="ru-RU" sz="2400" dirty="0" smtClean="0"/>
              <a:t>в разделе описаны: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400" dirty="0" smtClean="0"/>
              <a:t>формы, способы, методы реализации программы;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400" dirty="0" smtClean="0"/>
              <a:t>особенности образовательной деятельности разных видов и культурных практик;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400" dirty="0" smtClean="0"/>
              <a:t>способы поддержки детской инициативы;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400" dirty="0" smtClean="0"/>
              <a:t>взаимодействие педагогического коллектива с семьями;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400" dirty="0" smtClean="0"/>
              <a:t>коррекционно-развивающая работа;</a:t>
            </a:r>
          </a:p>
          <a:p>
            <a:pPr indent="355600" algn="just">
              <a:buFont typeface="Wingdings" pitchFamily="2" charset="2"/>
              <a:buChar char="ü"/>
            </a:pPr>
            <a:r>
              <a:rPr lang="ru-RU" sz="2400" dirty="0" smtClean="0"/>
              <a:t>рабочая программа воспитания.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83648" y="7647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Организационный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раздел</a:t>
            </a:r>
            <a:endParaRPr lang="ru-RU" sz="2800" b="1" dirty="0">
              <a:solidFill>
                <a:srgbClr val="C00000"/>
              </a:solidFill>
              <a:latin typeface="Matilda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42910" y="1571612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/>
            <a:r>
              <a:rPr lang="ru-RU" sz="2000" dirty="0" smtClean="0"/>
              <a:t>включены: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психолого-педагогические условия реализации Программы;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особенности организации развивающей предметно-пространственной среды;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материально-техническое обеспечение Программы и обеспеченность методическими материалами и средствами обучения и воспитания;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примерный перечень литературных, музыкальных, художественных, анимационных произведений для реализации Программы;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кадровое обеспечение;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режим и распорядок дня в возрастных группах;</a:t>
            </a:r>
          </a:p>
          <a:p>
            <a:pPr lvl="0" indent="355600" algn="just">
              <a:buFont typeface="Wingdings" pitchFamily="2" charset="2"/>
              <a:buChar char="ü"/>
            </a:pPr>
            <a:r>
              <a:rPr lang="ru-RU" sz="2000" dirty="0" smtClean="0"/>
              <a:t>календарный план воспитательной работы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78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83648" y="764704"/>
            <a:ext cx="8229600" cy="9175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Организация режима пребывания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детей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atilda" pitchFamily="2" charset="0"/>
              </a:rPr>
              <a:t>в детском саду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5786" y="2357430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Режим работы: 12-часовое пребывание воспитанников при 5-дневной рабочей неделе и 3 ч. 40 минут в группе кратковременного пребывания. .</a:t>
            </a:r>
          </a:p>
          <a:p>
            <a:endParaRPr lang="ru-RU" sz="2000" dirty="0" smtClean="0"/>
          </a:p>
          <a:p>
            <a:r>
              <a:rPr lang="ru-RU" sz="2000" dirty="0" smtClean="0"/>
              <a:t>Работа </a:t>
            </a:r>
            <a:r>
              <a:rPr lang="ru-RU" sz="2000" dirty="0" smtClean="0"/>
              <a:t>по реализации Программы проводится в течение года и делится на два периода:</a:t>
            </a:r>
          </a:p>
          <a:p>
            <a:pPr lvl="0"/>
            <a:r>
              <a:rPr lang="ru-RU" sz="2000" dirty="0" smtClean="0"/>
              <a:t>первый период (с 1 сентября по 31 мая);</a:t>
            </a:r>
          </a:p>
          <a:p>
            <a:pPr lvl="0"/>
            <a:r>
              <a:rPr lang="ru-RU" sz="2000" dirty="0" smtClean="0"/>
              <a:t>второй период (с 1 июня по 31 августа).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883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779</TotalTime>
  <Words>742</Words>
  <Application>Microsoft Office PowerPoint</Application>
  <PresentationFormat>Экран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Garamond</vt:lpstr>
      <vt:lpstr>Matilda</vt:lpstr>
      <vt:lpstr>Wingdings</vt:lpstr>
      <vt:lpstr>Calibri</vt:lpstr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User</cp:lastModifiedBy>
  <cp:revision>111</cp:revision>
  <dcterms:created xsi:type="dcterms:W3CDTF">2014-07-06T18:18:01Z</dcterms:created>
  <dcterms:modified xsi:type="dcterms:W3CDTF">2023-08-31T11:19:13Z</dcterms:modified>
</cp:coreProperties>
</file>