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256" r:id="rId2"/>
    <p:sldId id="260" r:id="rId3"/>
    <p:sldId id="258" r:id="rId4"/>
    <p:sldId id="339" r:id="rId5"/>
    <p:sldId id="266" r:id="rId6"/>
    <p:sldId id="316" r:id="rId7"/>
    <p:sldId id="317" r:id="rId8"/>
    <p:sldId id="315" r:id="rId9"/>
    <p:sldId id="340" r:id="rId10"/>
    <p:sldId id="292" r:id="rId11"/>
    <p:sldId id="291" r:id="rId12"/>
    <p:sldId id="314" r:id="rId13"/>
    <p:sldId id="346" r:id="rId14"/>
    <p:sldId id="319" r:id="rId15"/>
    <p:sldId id="348" r:id="rId16"/>
    <p:sldId id="320" r:id="rId17"/>
    <p:sldId id="347" r:id="rId18"/>
    <p:sldId id="321" r:id="rId19"/>
    <p:sldId id="349" r:id="rId20"/>
    <p:sldId id="322" r:id="rId21"/>
    <p:sldId id="351" r:id="rId22"/>
    <p:sldId id="323" r:id="rId23"/>
    <p:sldId id="350" r:id="rId24"/>
    <p:sldId id="318" r:id="rId25"/>
    <p:sldId id="324" r:id="rId26"/>
    <p:sldId id="293" r:id="rId27"/>
    <p:sldId id="294" r:id="rId28"/>
    <p:sldId id="295" r:id="rId29"/>
    <p:sldId id="263" r:id="rId30"/>
    <p:sldId id="276" r:id="rId31"/>
    <p:sldId id="265" r:id="rId32"/>
    <p:sldId id="300" r:id="rId33"/>
    <p:sldId id="271" r:id="rId34"/>
    <p:sldId id="286" r:id="rId35"/>
    <p:sldId id="287" r:id="rId36"/>
    <p:sldId id="288" r:id="rId37"/>
    <p:sldId id="289" r:id="rId38"/>
    <p:sldId id="331" r:id="rId39"/>
    <p:sldId id="332" r:id="rId40"/>
    <p:sldId id="290" r:id="rId41"/>
    <p:sldId id="296" r:id="rId42"/>
    <p:sldId id="297" r:id="rId43"/>
    <p:sldId id="298" r:id="rId44"/>
    <p:sldId id="299" r:id="rId45"/>
    <p:sldId id="304" r:id="rId46"/>
    <p:sldId id="264" r:id="rId47"/>
    <p:sldId id="277" r:id="rId48"/>
    <p:sldId id="270" r:id="rId49"/>
    <p:sldId id="269" r:id="rId50"/>
    <p:sldId id="259" r:id="rId51"/>
    <p:sldId id="301" r:id="rId52"/>
    <p:sldId id="303" r:id="rId53"/>
    <p:sldId id="281" r:id="rId54"/>
    <p:sldId id="283" r:id="rId55"/>
    <p:sldId id="257" r:id="rId56"/>
    <p:sldId id="261" r:id="rId57"/>
    <p:sldId id="302" r:id="rId58"/>
    <p:sldId id="309" r:id="rId59"/>
    <p:sldId id="326" r:id="rId60"/>
    <p:sldId id="325" r:id="rId61"/>
    <p:sldId id="338" r:id="rId62"/>
    <p:sldId id="328" r:id="rId63"/>
    <p:sldId id="329" r:id="rId64"/>
    <p:sldId id="330" r:id="rId65"/>
    <p:sldId id="334" r:id="rId66"/>
    <p:sldId id="353" r:id="rId67"/>
    <p:sldId id="354" r:id="rId68"/>
    <p:sldId id="355" r:id="rId69"/>
    <p:sldId id="356" r:id="rId70"/>
    <p:sldId id="357" r:id="rId71"/>
    <p:sldId id="341" r:id="rId72"/>
    <p:sldId id="342" r:id="rId73"/>
    <p:sldId id="335" r:id="rId74"/>
    <p:sldId id="343" r:id="rId75"/>
    <p:sldId id="337" r:id="rId76"/>
    <p:sldId id="336" r:id="rId77"/>
    <p:sldId id="305" r:id="rId78"/>
    <p:sldId id="345" r:id="rId79"/>
    <p:sldId id="344" r:id="rId80"/>
    <p:sldId id="352" r:id="rId81"/>
    <p:sldId id="358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>
        <p:scale>
          <a:sx n="86" d="100"/>
          <a:sy n="86" d="100"/>
        </p:scale>
        <p:origin x="-672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1;&#1080;&#1085;&#1086;&#1084;\&#1055;&#1083;&#1072;&#1085;&#1099;\2023\&#1043;&#1088;&#1072;&#1092;&#1080;&#1082;%20&#1103;&#1085;&#1074;&#1072;&#1088;&#1100;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96-4C63-B58F-4A8D9F3BC92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96-4C63-B58F-4A8D9F3BC923}"/>
              </c:ext>
            </c:extLst>
          </c:dPt>
          <c:dLbls>
            <c:dLbl>
              <c:idx val="0"/>
              <c:layout>
                <c:manualLayout>
                  <c:x val="-0.23315241124152175"/>
                  <c:y val="-0.137013785006347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defRPr sz="60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6000" dirty="0" smtClean="0"/>
                      <a:t>60</a:t>
                    </a:r>
                    <a:endParaRPr lang="ru-RU" sz="3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496-4C63-B58F-4A8D9F3BC923}"/>
                </c:ext>
              </c:extLst>
            </c:dLbl>
            <c:dLbl>
              <c:idx val="1"/>
              <c:layout>
                <c:manualLayout>
                  <c:x val="0.17861267548922896"/>
                  <c:y val="0.126334904732673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90000"/>
                      </a:lnSpc>
                      <a:defRPr sz="6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6000" baseline="0" dirty="0" smtClean="0"/>
                      <a:t>40</a:t>
                    </a:r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Лист1!$A$1:$A$2</c:f>
              <c:strCache>
                <c:ptCount val="2"/>
                <c:pt idx="0">
                  <c:v>Обязательная часть</c:v>
                </c:pt>
                <c:pt idx="1">
                  <c:v>Часть, формируемая участниками образовательных отношений</c:v>
                </c:pt>
              </c:strCache>
            </c:strRef>
          </c:cat>
          <c:val>
            <c:numRef>
              <c:f>Лист1!$B$1:$B$2</c:f>
              <c:numCache>
                <c:formatCode>0%</c:formatCode>
                <c:ptCount val="2"/>
                <c:pt idx="0">
                  <c:v>0.6</c:v>
                </c:pt>
                <c:pt idx="1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496-4C63-B58F-4A8D9F3BC92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A6438-F1B7-4EC7-A6C6-D84E4A38C69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E818A2D-4255-4872-A030-1A2966C776A5}">
      <dgm:prSet/>
      <dgm:spPr/>
      <dgm:t>
        <a:bodyPr/>
        <a:lstStyle/>
        <a:p>
          <a:pPr algn="ctr" rtl="0"/>
          <a:r>
            <a:rPr lang="ru-RU" b="1" i="1" dirty="0" smtClean="0"/>
            <a:t>Федеральная образовательная программа ДО как стратегический ориентир образовательной политики - 2023»</a:t>
          </a:r>
          <a:endParaRPr lang="ru-RU" dirty="0"/>
        </a:p>
      </dgm:t>
    </dgm:pt>
    <dgm:pt modelId="{BC8547D3-B000-4B33-AE0E-DA55C71FD135}" type="parTrans" cxnId="{8014E985-A70D-45F9-97F4-462324B48D5F}">
      <dgm:prSet/>
      <dgm:spPr/>
      <dgm:t>
        <a:bodyPr/>
        <a:lstStyle/>
        <a:p>
          <a:endParaRPr lang="ru-RU"/>
        </a:p>
      </dgm:t>
    </dgm:pt>
    <dgm:pt modelId="{00105C33-AAD2-43B3-AA9D-A2BF7CB9B8D4}" type="sibTrans" cxnId="{8014E985-A70D-45F9-97F4-462324B48D5F}">
      <dgm:prSet/>
      <dgm:spPr/>
      <dgm:t>
        <a:bodyPr/>
        <a:lstStyle/>
        <a:p>
          <a:endParaRPr lang="ru-RU"/>
        </a:p>
      </dgm:t>
    </dgm:pt>
    <dgm:pt modelId="{B744DE04-5785-45FE-8092-87C1EC6EBF20}" type="pres">
      <dgm:prSet presAssocID="{9F9A6438-F1B7-4EC7-A6C6-D84E4A38C6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03517-7AFA-484D-8E10-7053706FEECF}" type="pres">
      <dgm:prSet presAssocID="{1E818A2D-4255-4872-A030-1A2966C776A5}" presName="parentText" presStyleLbl="node1" presStyleIdx="0" presStyleCnt="1" custLinFactY="61107" custLinFactNeighborX="26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4E985-A70D-45F9-97F4-462324B48D5F}" srcId="{9F9A6438-F1B7-4EC7-A6C6-D84E4A38C69F}" destId="{1E818A2D-4255-4872-A030-1A2966C776A5}" srcOrd="0" destOrd="0" parTransId="{BC8547D3-B000-4B33-AE0E-DA55C71FD135}" sibTransId="{00105C33-AAD2-43B3-AA9D-A2BF7CB9B8D4}"/>
    <dgm:cxn modelId="{3811CAB6-2B93-422B-9AB1-78A78DE69288}" type="presOf" srcId="{9F9A6438-F1B7-4EC7-A6C6-D84E4A38C69F}" destId="{B744DE04-5785-45FE-8092-87C1EC6EBF20}" srcOrd="0" destOrd="0" presId="urn:microsoft.com/office/officeart/2005/8/layout/vList2"/>
    <dgm:cxn modelId="{2B767912-BABB-43F7-8A5E-255B4926C316}" type="presOf" srcId="{1E818A2D-4255-4872-A030-1A2966C776A5}" destId="{44B03517-7AFA-484D-8E10-7053706FEECF}" srcOrd="0" destOrd="0" presId="urn:microsoft.com/office/officeart/2005/8/layout/vList2"/>
    <dgm:cxn modelId="{FAAED2EF-B97F-4627-BA7D-71BC3E4D9D52}" type="presParOf" srcId="{B744DE04-5785-45FE-8092-87C1EC6EBF20}" destId="{44B03517-7AFA-484D-8E10-7053706FEE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883C1F-53C6-4EB4-AF96-C7E0A9CB61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CF2A0F-CD91-4689-83EA-D68D1AEF4D2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u="sng" dirty="0" smtClean="0">
              <a:solidFill>
                <a:schemeClr val="accent2">
                  <a:lumMod val="50000"/>
                </a:schemeClr>
              </a:solidFill>
            </a:rPr>
            <a:t>Приказ Министерства просвещения РФ от 25 ноября 2022 г. № 1028</a:t>
          </a:r>
          <a:br>
            <a:rPr lang="ru-RU" sz="1800" b="1" u="sng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1800" b="1" u="sng" dirty="0" smtClean="0">
              <a:solidFill>
                <a:schemeClr val="accent2">
                  <a:lumMod val="50000"/>
                </a:schemeClr>
              </a:solidFill>
            </a:rPr>
            <a:t>"Об утверждении федеральной образовательной программы дошкольного образования«</a:t>
          </a:r>
        </a:p>
        <a:p>
          <a:r>
            <a:rPr lang="ru-RU" sz="1800" b="1" u="sng" dirty="0" smtClean="0">
              <a:solidFill>
                <a:schemeClr val="accent2">
                  <a:lumMod val="50000"/>
                </a:schemeClr>
              </a:solidFill>
            </a:rPr>
            <a:t>Проект ФАОП ДО для детей с ОВЗ</a:t>
          </a:r>
          <a:endParaRPr lang="ru-RU" sz="1800" dirty="0">
            <a:solidFill>
              <a:schemeClr val="accent2">
                <a:lumMod val="50000"/>
              </a:schemeClr>
            </a:solidFill>
          </a:endParaRPr>
        </a:p>
      </dgm:t>
    </dgm:pt>
    <dgm:pt modelId="{E71E4615-9367-44F8-8846-5FB1362C52D1}" type="parTrans" cxnId="{CFC86EC0-EE55-4886-9A01-324242FB48FA}">
      <dgm:prSet/>
      <dgm:spPr/>
      <dgm:t>
        <a:bodyPr/>
        <a:lstStyle/>
        <a:p>
          <a:endParaRPr lang="ru-RU"/>
        </a:p>
      </dgm:t>
    </dgm:pt>
    <dgm:pt modelId="{90AFE6A3-42BC-4E86-8144-6E39FF125152}" type="sibTrans" cxnId="{CFC86EC0-EE55-4886-9A01-324242FB48FA}">
      <dgm:prSet/>
      <dgm:spPr/>
      <dgm:t>
        <a:bodyPr/>
        <a:lstStyle/>
        <a:p>
          <a:endParaRPr lang="ru-RU"/>
        </a:p>
      </dgm:t>
    </dgm:pt>
    <dgm:pt modelId="{53ECAF3D-0D6A-4D0C-9DDF-5C2BD73E6F31}">
      <dgm:prSet phldrT="[Текст]"/>
      <dgm:spPr/>
      <dgm:t>
        <a:bodyPr/>
        <a:lstStyle/>
        <a:p>
          <a:r>
            <a:rPr lang="ru-RU" dirty="0" smtClean="0"/>
            <a:t>Дорожная карта введения ФОП ДО</a:t>
          </a:r>
          <a:endParaRPr lang="ru-RU" dirty="0"/>
        </a:p>
      </dgm:t>
    </dgm:pt>
    <dgm:pt modelId="{1D0F6F2C-0577-432D-8732-2703EB12AB07}" type="parTrans" cxnId="{F71BC5FB-22BA-4D5C-805B-F2F783073C0E}">
      <dgm:prSet/>
      <dgm:spPr/>
      <dgm:t>
        <a:bodyPr/>
        <a:lstStyle/>
        <a:p>
          <a:endParaRPr lang="ru-RU"/>
        </a:p>
      </dgm:t>
    </dgm:pt>
    <dgm:pt modelId="{AE3EC66F-7819-49CC-9630-D9D64F86CCDF}" type="sibTrans" cxnId="{F71BC5FB-22BA-4D5C-805B-F2F783073C0E}">
      <dgm:prSet/>
      <dgm:spPr/>
      <dgm:t>
        <a:bodyPr/>
        <a:lstStyle/>
        <a:p>
          <a:endParaRPr lang="ru-RU"/>
        </a:p>
      </dgm:t>
    </dgm:pt>
    <dgm:pt modelId="{044070C4-0CF9-41CF-8BA6-F7A177F5C9A0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Рабочая группа</a:t>
          </a:r>
          <a:endParaRPr lang="ru-RU" dirty="0"/>
        </a:p>
      </dgm:t>
    </dgm:pt>
    <dgm:pt modelId="{E3177B9D-2B31-4D79-B4C2-21CE90531944}" type="parTrans" cxnId="{6EA2EAFC-7BB9-4A21-9F59-4B595E9E9975}">
      <dgm:prSet/>
      <dgm:spPr/>
      <dgm:t>
        <a:bodyPr/>
        <a:lstStyle/>
        <a:p>
          <a:endParaRPr lang="ru-RU"/>
        </a:p>
      </dgm:t>
    </dgm:pt>
    <dgm:pt modelId="{B8A1E3E2-273D-4383-AC7F-D19CD8E29196}" type="sibTrans" cxnId="{6EA2EAFC-7BB9-4A21-9F59-4B595E9E9975}">
      <dgm:prSet/>
      <dgm:spPr/>
      <dgm:t>
        <a:bodyPr/>
        <a:lstStyle/>
        <a:p>
          <a:endParaRPr lang="ru-RU"/>
        </a:p>
      </dgm:t>
    </dgm:pt>
    <dgm:pt modelId="{A685D7D5-0462-4BFD-A3ED-BBE5B10D16FB}">
      <dgm:prSet custT="1"/>
      <dgm:spPr/>
      <dgm:t>
        <a:bodyPr/>
        <a:lstStyle/>
        <a:p>
          <a:pPr algn="ctr"/>
          <a:r>
            <a:rPr lang="ru-RU" sz="1600" b="1" u="sng" dirty="0" smtClean="0">
              <a:solidFill>
                <a:schemeClr val="accent2">
                  <a:lumMod val="50000"/>
                </a:schemeClr>
              </a:solidFill>
            </a:rPr>
            <a:t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</a:t>
          </a:r>
          <a:endParaRPr lang="ru-RU" sz="1600" b="1" u="sng" dirty="0">
            <a:solidFill>
              <a:schemeClr val="accent2">
                <a:lumMod val="50000"/>
              </a:schemeClr>
            </a:solidFill>
          </a:endParaRPr>
        </a:p>
      </dgm:t>
    </dgm:pt>
    <dgm:pt modelId="{27D4C046-2FD2-476E-A1E8-B65E9E6DB1C9}" type="parTrans" cxnId="{33D1AD5B-5CE6-4451-9829-7F33AD782B04}">
      <dgm:prSet/>
      <dgm:spPr/>
      <dgm:t>
        <a:bodyPr/>
        <a:lstStyle/>
        <a:p>
          <a:endParaRPr lang="ru-RU"/>
        </a:p>
      </dgm:t>
    </dgm:pt>
    <dgm:pt modelId="{8484C93F-BEFA-4F59-B833-C8A30C6BACDC}" type="sibTrans" cxnId="{33D1AD5B-5CE6-4451-9829-7F33AD782B04}">
      <dgm:prSet/>
      <dgm:spPr/>
      <dgm:t>
        <a:bodyPr/>
        <a:lstStyle/>
        <a:p>
          <a:endParaRPr lang="ru-RU"/>
        </a:p>
      </dgm:t>
    </dgm:pt>
    <dgm:pt modelId="{57527BE3-81D4-4E01-8970-2004201253D8}">
      <dgm:prSet phldrT="[Текст]"/>
      <dgm:spPr/>
      <dgm:t>
        <a:bodyPr/>
        <a:lstStyle/>
        <a:p>
          <a:pPr marL="285750" indent="0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BE18BE35-D870-44C4-8EB5-1F8DF4B77B64}" type="parTrans" cxnId="{1B5599BA-A59A-4798-9A87-0ED00E57147F}">
      <dgm:prSet/>
      <dgm:spPr/>
      <dgm:t>
        <a:bodyPr/>
        <a:lstStyle/>
        <a:p>
          <a:endParaRPr lang="ru-RU"/>
        </a:p>
      </dgm:t>
    </dgm:pt>
    <dgm:pt modelId="{B32D8E64-5D80-403A-BC77-36423BE54EB8}" type="sibTrans" cxnId="{1B5599BA-A59A-4798-9A87-0ED00E57147F}">
      <dgm:prSet/>
      <dgm:spPr/>
      <dgm:t>
        <a:bodyPr/>
        <a:lstStyle/>
        <a:p>
          <a:endParaRPr lang="ru-RU"/>
        </a:p>
      </dgm:t>
    </dgm:pt>
    <dgm:pt modelId="{0ECFB321-37EB-42A6-9AC4-19C46163AC1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Корректировка НПА ДОО и НПА по планированию</a:t>
          </a:r>
          <a:endParaRPr lang="ru-RU" dirty="0"/>
        </a:p>
      </dgm:t>
    </dgm:pt>
    <dgm:pt modelId="{957A1066-41B1-4C72-AC40-3FF47F42628C}" type="parTrans" cxnId="{5254C51F-CBC8-44ED-94C7-873323D9665F}">
      <dgm:prSet/>
      <dgm:spPr/>
      <dgm:t>
        <a:bodyPr/>
        <a:lstStyle/>
        <a:p>
          <a:endParaRPr lang="ru-RU"/>
        </a:p>
      </dgm:t>
    </dgm:pt>
    <dgm:pt modelId="{270ABDC2-A20A-48AF-A612-5EAB2CCD4CB0}" type="sibTrans" cxnId="{5254C51F-CBC8-44ED-94C7-873323D9665F}">
      <dgm:prSet/>
      <dgm:spPr/>
      <dgm:t>
        <a:bodyPr/>
        <a:lstStyle/>
        <a:p>
          <a:endParaRPr lang="ru-RU"/>
        </a:p>
      </dgm:t>
    </dgm:pt>
    <dgm:pt modelId="{F94E7DC7-5B8D-4695-BFE0-C9F86CF35CC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Система мет. мероприятий </a:t>
          </a:r>
          <a:endParaRPr lang="ru-RU" dirty="0"/>
        </a:p>
      </dgm:t>
    </dgm:pt>
    <dgm:pt modelId="{56F33161-D588-434D-A355-CEA2EEEF8106}" type="parTrans" cxnId="{DEDD6044-68C4-4AD6-9942-6CAE769AEEE4}">
      <dgm:prSet/>
      <dgm:spPr/>
      <dgm:t>
        <a:bodyPr/>
        <a:lstStyle/>
        <a:p>
          <a:endParaRPr lang="ru-RU"/>
        </a:p>
      </dgm:t>
    </dgm:pt>
    <dgm:pt modelId="{8CB785BB-3EB0-4D08-86CE-0BA1AAB4B234}" type="sibTrans" cxnId="{DEDD6044-68C4-4AD6-9942-6CAE769AEEE4}">
      <dgm:prSet/>
      <dgm:spPr/>
      <dgm:t>
        <a:bodyPr/>
        <a:lstStyle/>
        <a:p>
          <a:endParaRPr lang="ru-RU"/>
        </a:p>
      </dgm:t>
    </dgm:pt>
    <dgm:pt modelId="{3D2BF88D-7D2B-4C93-8595-F46AD44A4B12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Кадровое обеспечение, ПК по введению ФОП ДО</a:t>
          </a:r>
          <a:endParaRPr lang="ru-RU" dirty="0"/>
        </a:p>
      </dgm:t>
    </dgm:pt>
    <dgm:pt modelId="{511C2B67-EDF6-4616-A333-193D7C0441E7}" type="parTrans" cxnId="{579BFD41-A9C2-4200-BEAE-A49369D5B43A}">
      <dgm:prSet/>
      <dgm:spPr/>
      <dgm:t>
        <a:bodyPr/>
        <a:lstStyle/>
        <a:p>
          <a:endParaRPr lang="ru-RU"/>
        </a:p>
      </dgm:t>
    </dgm:pt>
    <dgm:pt modelId="{47D42B63-3FFE-4D67-A553-829080233D45}" type="sibTrans" cxnId="{579BFD41-A9C2-4200-BEAE-A49369D5B43A}">
      <dgm:prSet/>
      <dgm:spPr/>
      <dgm:t>
        <a:bodyPr/>
        <a:lstStyle/>
        <a:p>
          <a:endParaRPr lang="ru-RU"/>
        </a:p>
      </dgm:t>
    </dgm:pt>
    <dgm:pt modelId="{E2E496C4-D21F-4C24-88A5-7AC51A0B4295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Творческие группы по дефицитам и рискам</a:t>
          </a:r>
          <a:endParaRPr lang="ru-RU" dirty="0"/>
        </a:p>
      </dgm:t>
    </dgm:pt>
    <dgm:pt modelId="{0BF45010-37B8-4048-9F08-54FE1744B206}" type="parTrans" cxnId="{BC68AB83-10C5-490C-A3D3-FAF5BCBEF187}">
      <dgm:prSet/>
      <dgm:spPr/>
      <dgm:t>
        <a:bodyPr/>
        <a:lstStyle/>
        <a:p>
          <a:endParaRPr lang="ru-RU"/>
        </a:p>
      </dgm:t>
    </dgm:pt>
    <dgm:pt modelId="{9BDA6254-B339-4905-BBF9-4F1C7C40C719}" type="sibTrans" cxnId="{BC68AB83-10C5-490C-A3D3-FAF5BCBEF187}">
      <dgm:prSet/>
      <dgm:spPr/>
      <dgm:t>
        <a:bodyPr/>
        <a:lstStyle/>
        <a:p>
          <a:endParaRPr lang="ru-RU"/>
        </a:p>
      </dgm:t>
    </dgm:pt>
    <dgm:pt modelId="{D2D26503-2FB0-492A-BC32-1E109CB2EE2B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Отчетность и информирование, сайт</a:t>
          </a:r>
          <a:endParaRPr lang="ru-RU" dirty="0"/>
        </a:p>
      </dgm:t>
    </dgm:pt>
    <dgm:pt modelId="{41F2B9E6-7493-4E79-8B35-6E91C0AD4F7C}" type="parTrans" cxnId="{94D3D899-C1F7-4399-BFAB-0A1B9B0AFE71}">
      <dgm:prSet/>
      <dgm:spPr/>
      <dgm:t>
        <a:bodyPr/>
        <a:lstStyle/>
        <a:p>
          <a:endParaRPr lang="ru-RU"/>
        </a:p>
      </dgm:t>
    </dgm:pt>
    <dgm:pt modelId="{7BF1A7D0-88FF-4EFF-AB01-D96636584509}" type="sibTrans" cxnId="{94D3D899-C1F7-4399-BFAB-0A1B9B0AFE71}">
      <dgm:prSet/>
      <dgm:spPr/>
      <dgm:t>
        <a:bodyPr/>
        <a:lstStyle/>
        <a:p>
          <a:endParaRPr lang="ru-RU"/>
        </a:p>
      </dgm:t>
    </dgm:pt>
    <dgm:pt modelId="{0B265240-9DDC-43D4-A295-E4D7DDA069C4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Ресурсное обеспечение, оснащенность ППРС с учетом ФОП ДО</a:t>
          </a:r>
          <a:endParaRPr lang="ru-RU" dirty="0"/>
        </a:p>
      </dgm:t>
    </dgm:pt>
    <dgm:pt modelId="{9F6BDB0E-9A97-482A-A70F-E9A64702F54B}" type="parTrans" cxnId="{F2043659-D1FC-4315-A94E-7C3516E3EA61}">
      <dgm:prSet/>
      <dgm:spPr/>
      <dgm:t>
        <a:bodyPr/>
        <a:lstStyle/>
        <a:p>
          <a:endParaRPr lang="ru-RU"/>
        </a:p>
      </dgm:t>
    </dgm:pt>
    <dgm:pt modelId="{5662F964-38E9-4110-9C6E-83A076FBA0BC}" type="sibTrans" cxnId="{F2043659-D1FC-4315-A94E-7C3516E3EA61}">
      <dgm:prSet/>
      <dgm:spPr/>
      <dgm:t>
        <a:bodyPr/>
        <a:lstStyle/>
        <a:p>
          <a:endParaRPr lang="ru-RU"/>
        </a:p>
      </dgm:t>
    </dgm:pt>
    <dgm:pt modelId="{8417BFA3-09CE-4B5A-A64A-020F64435C03}" type="pres">
      <dgm:prSet presAssocID="{13883C1F-53C6-4EB4-AF96-C7E0A9CB6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EE3B9-23B8-472A-A05E-1FE0B7CB410A}" type="pres">
      <dgm:prSet presAssocID="{DFCF2A0F-CD91-4689-83EA-D68D1AEF4D2D}" presName="composite" presStyleCnt="0"/>
      <dgm:spPr/>
    </dgm:pt>
    <dgm:pt modelId="{ED8264D5-8619-46BB-9689-44C1BC511C47}" type="pres">
      <dgm:prSet presAssocID="{DFCF2A0F-CD91-4689-83EA-D68D1AEF4D2D}" presName="parTx" presStyleLbl="alignNode1" presStyleIdx="0" presStyleCnt="2" custScaleY="330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B056E-39E0-4965-B47D-3B89FE078FA0}" type="pres">
      <dgm:prSet presAssocID="{DFCF2A0F-CD91-4689-83EA-D68D1AEF4D2D}" presName="desTx" presStyleLbl="alignAccFollowNode1" presStyleIdx="0" presStyleCnt="2" custScaleY="54519" custLinFactNeighborX="-1" custLinFactNeighborY="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BB7E-7F06-4A3A-BA47-A0098563CF0D}" type="pres">
      <dgm:prSet presAssocID="{90AFE6A3-42BC-4E86-8144-6E39FF125152}" presName="space" presStyleCnt="0"/>
      <dgm:spPr/>
    </dgm:pt>
    <dgm:pt modelId="{7DFD2B59-4A48-42DE-96C8-85DD6AEA6FE9}" type="pres">
      <dgm:prSet presAssocID="{53ECAF3D-0D6A-4D0C-9DDF-5C2BD73E6F31}" presName="composite" presStyleCnt="0"/>
      <dgm:spPr/>
    </dgm:pt>
    <dgm:pt modelId="{1C60C038-1E87-4359-9D00-60C6FA045444}" type="pres">
      <dgm:prSet presAssocID="{53ECAF3D-0D6A-4D0C-9DDF-5C2BD73E6F3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2C01C-FDEE-42D0-9B15-E1BDC9884BD7}" type="pres">
      <dgm:prSet presAssocID="{53ECAF3D-0D6A-4D0C-9DDF-5C2BD73E6F3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F4101D-790A-4AF5-B0BA-E5FD2D65CF71}" type="presOf" srcId="{DFCF2A0F-CD91-4689-83EA-D68D1AEF4D2D}" destId="{ED8264D5-8619-46BB-9689-44C1BC511C47}" srcOrd="0" destOrd="0" presId="urn:microsoft.com/office/officeart/2005/8/layout/hList1"/>
    <dgm:cxn modelId="{33D1AD5B-5CE6-4451-9829-7F33AD782B04}" srcId="{DFCF2A0F-CD91-4689-83EA-D68D1AEF4D2D}" destId="{A685D7D5-0462-4BFD-A3ED-BBE5B10D16FB}" srcOrd="0" destOrd="0" parTransId="{27D4C046-2FD2-476E-A1E8-B65E9E6DB1C9}" sibTransId="{8484C93F-BEFA-4F59-B833-C8A30C6BACDC}"/>
    <dgm:cxn modelId="{1B5599BA-A59A-4798-9A87-0ED00E57147F}" srcId="{53ECAF3D-0D6A-4D0C-9DDF-5C2BD73E6F31}" destId="{57527BE3-81D4-4E01-8970-2004201253D8}" srcOrd="7" destOrd="0" parTransId="{BE18BE35-D870-44C4-8EB5-1F8DF4B77B64}" sibTransId="{B32D8E64-5D80-403A-BC77-36423BE54EB8}"/>
    <dgm:cxn modelId="{5254C51F-CBC8-44ED-94C7-873323D9665F}" srcId="{53ECAF3D-0D6A-4D0C-9DDF-5C2BD73E6F31}" destId="{0ECFB321-37EB-42A6-9AC4-19C46163AC14}" srcOrd="1" destOrd="0" parTransId="{957A1066-41B1-4C72-AC40-3FF47F42628C}" sibTransId="{270ABDC2-A20A-48AF-A612-5EAB2CCD4CB0}"/>
    <dgm:cxn modelId="{18573020-A5A6-4EC0-B2BC-8BD3DB020EF8}" type="presOf" srcId="{E2E496C4-D21F-4C24-88A5-7AC51A0B4295}" destId="{7522C01C-FDEE-42D0-9B15-E1BDC9884BD7}" srcOrd="0" destOrd="4" presId="urn:microsoft.com/office/officeart/2005/8/layout/hList1"/>
    <dgm:cxn modelId="{8A08CCC4-6CC8-492B-878B-A50B59204E55}" type="presOf" srcId="{3D2BF88D-7D2B-4C93-8595-F46AD44A4B12}" destId="{7522C01C-FDEE-42D0-9B15-E1BDC9884BD7}" srcOrd="0" destOrd="3" presId="urn:microsoft.com/office/officeart/2005/8/layout/hList1"/>
    <dgm:cxn modelId="{F71BC5FB-22BA-4D5C-805B-F2F783073C0E}" srcId="{13883C1F-53C6-4EB4-AF96-C7E0A9CB61E1}" destId="{53ECAF3D-0D6A-4D0C-9DDF-5C2BD73E6F31}" srcOrd="1" destOrd="0" parTransId="{1D0F6F2C-0577-432D-8732-2703EB12AB07}" sibTransId="{AE3EC66F-7819-49CC-9630-D9D64F86CCDF}"/>
    <dgm:cxn modelId="{00A25382-6293-4CF2-8410-C16D5B6BAD2D}" type="presOf" srcId="{F94E7DC7-5B8D-4695-BFE0-C9F86CF35CCB}" destId="{7522C01C-FDEE-42D0-9B15-E1BDC9884BD7}" srcOrd="0" destOrd="2" presId="urn:microsoft.com/office/officeart/2005/8/layout/hList1"/>
    <dgm:cxn modelId="{DEDD6044-68C4-4AD6-9942-6CAE769AEEE4}" srcId="{53ECAF3D-0D6A-4D0C-9DDF-5C2BD73E6F31}" destId="{F94E7DC7-5B8D-4695-BFE0-C9F86CF35CCB}" srcOrd="2" destOrd="0" parTransId="{56F33161-D588-434D-A355-CEA2EEEF8106}" sibTransId="{8CB785BB-3EB0-4D08-86CE-0BA1AAB4B234}"/>
    <dgm:cxn modelId="{8A4DC050-6125-4C4F-BA86-86B035DDE629}" type="presOf" srcId="{0ECFB321-37EB-42A6-9AC4-19C46163AC14}" destId="{7522C01C-FDEE-42D0-9B15-E1BDC9884BD7}" srcOrd="0" destOrd="1" presId="urn:microsoft.com/office/officeart/2005/8/layout/hList1"/>
    <dgm:cxn modelId="{13B07023-E619-46C6-B761-CB204D1B3111}" type="presOf" srcId="{A685D7D5-0462-4BFD-A3ED-BBE5B10D16FB}" destId="{D48B056E-39E0-4965-B47D-3B89FE078FA0}" srcOrd="0" destOrd="0" presId="urn:microsoft.com/office/officeart/2005/8/layout/hList1"/>
    <dgm:cxn modelId="{CFC86EC0-EE55-4886-9A01-324242FB48FA}" srcId="{13883C1F-53C6-4EB4-AF96-C7E0A9CB61E1}" destId="{DFCF2A0F-CD91-4689-83EA-D68D1AEF4D2D}" srcOrd="0" destOrd="0" parTransId="{E71E4615-9367-44F8-8846-5FB1362C52D1}" sibTransId="{90AFE6A3-42BC-4E86-8144-6E39FF125152}"/>
    <dgm:cxn modelId="{59DCCD5E-3945-429A-8F7B-F2CF946B1BB3}" type="presOf" srcId="{13883C1F-53C6-4EB4-AF96-C7E0A9CB61E1}" destId="{8417BFA3-09CE-4B5A-A64A-020F64435C03}" srcOrd="0" destOrd="0" presId="urn:microsoft.com/office/officeart/2005/8/layout/hList1"/>
    <dgm:cxn modelId="{6EA2EAFC-7BB9-4A21-9F59-4B595E9E9975}" srcId="{53ECAF3D-0D6A-4D0C-9DDF-5C2BD73E6F31}" destId="{044070C4-0CF9-41CF-8BA6-F7A177F5C9A0}" srcOrd="0" destOrd="0" parTransId="{E3177B9D-2B31-4D79-B4C2-21CE90531944}" sibTransId="{B8A1E3E2-273D-4383-AC7F-D19CD8E29196}"/>
    <dgm:cxn modelId="{94D3D899-C1F7-4399-BFAB-0A1B9B0AFE71}" srcId="{53ECAF3D-0D6A-4D0C-9DDF-5C2BD73E6F31}" destId="{D2D26503-2FB0-492A-BC32-1E109CB2EE2B}" srcOrd="5" destOrd="0" parTransId="{41F2B9E6-7493-4E79-8B35-6E91C0AD4F7C}" sibTransId="{7BF1A7D0-88FF-4EFF-AB01-D96636584509}"/>
    <dgm:cxn modelId="{04B4E0B3-74A7-42FE-B76C-EC00D698C028}" type="presOf" srcId="{0B265240-9DDC-43D4-A295-E4D7DDA069C4}" destId="{7522C01C-FDEE-42D0-9B15-E1BDC9884BD7}" srcOrd="0" destOrd="6" presId="urn:microsoft.com/office/officeart/2005/8/layout/hList1"/>
    <dgm:cxn modelId="{41F4B8A0-4293-47E9-9A26-00CC953C18B7}" type="presOf" srcId="{53ECAF3D-0D6A-4D0C-9DDF-5C2BD73E6F31}" destId="{1C60C038-1E87-4359-9D00-60C6FA045444}" srcOrd="0" destOrd="0" presId="urn:microsoft.com/office/officeart/2005/8/layout/hList1"/>
    <dgm:cxn modelId="{BC68AB83-10C5-490C-A3D3-FAF5BCBEF187}" srcId="{53ECAF3D-0D6A-4D0C-9DDF-5C2BD73E6F31}" destId="{E2E496C4-D21F-4C24-88A5-7AC51A0B4295}" srcOrd="4" destOrd="0" parTransId="{0BF45010-37B8-4048-9F08-54FE1744B206}" sibTransId="{9BDA6254-B339-4905-BBF9-4F1C7C40C719}"/>
    <dgm:cxn modelId="{A68A9D06-8BEF-4341-8494-EDE2500D3C72}" type="presOf" srcId="{57527BE3-81D4-4E01-8970-2004201253D8}" destId="{7522C01C-FDEE-42D0-9B15-E1BDC9884BD7}" srcOrd="0" destOrd="7" presId="urn:microsoft.com/office/officeart/2005/8/layout/hList1"/>
    <dgm:cxn modelId="{CFB5D7EE-9452-4489-AFDB-74A4D3DCEA1B}" type="presOf" srcId="{044070C4-0CF9-41CF-8BA6-F7A177F5C9A0}" destId="{7522C01C-FDEE-42D0-9B15-E1BDC9884BD7}" srcOrd="0" destOrd="0" presId="urn:microsoft.com/office/officeart/2005/8/layout/hList1"/>
    <dgm:cxn modelId="{9548EF57-917D-425E-844A-821B7BA910FE}" type="presOf" srcId="{D2D26503-2FB0-492A-BC32-1E109CB2EE2B}" destId="{7522C01C-FDEE-42D0-9B15-E1BDC9884BD7}" srcOrd="0" destOrd="5" presId="urn:microsoft.com/office/officeart/2005/8/layout/hList1"/>
    <dgm:cxn modelId="{F2043659-D1FC-4315-A94E-7C3516E3EA61}" srcId="{53ECAF3D-0D6A-4D0C-9DDF-5C2BD73E6F31}" destId="{0B265240-9DDC-43D4-A295-E4D7DDA069C4}" srcOrd="6" destOrd="0" parTransId="{9F6BDB0E-9A97-482A-A70F-E9A64702F54B}" sibTransId="{5662F964-38E9-4110-9C6E-83A076FBA0BC}"/>
    <dgm:cxn modelId="{579BFD41-A9C2-4200-BEAE-A49369D5B43A}" srcId="{53ECAF3D-0D6A-4D0C-9DDF-5C2BD73E6F31}" destId="{3D2BF88D-7D2B-4C93-8595-F46AD44A4B12}" srcOrd="3" destOrd="0" parTransId="{511C2B67-EDF6-4616-A333-193D7C0441E7}" sibTransId="{47D42B63-3FFE-4D67-A553-829080233D45}"/>
    <dgm:cxn modelId="{A49FB698-5F1B-4A19-B6E8-854FEB47985F}" type="presParOf" srcId="{8417BFA3-09CE-4B5A-A64A-020F64435C03}" destId="{907EE3B9-23B8-472A-A05E-1FE0B7CB410A}" srcOrd="0" destOrd="0" presId="urn:microsoft.com/office/officeart/2005/8/layout/hList1"/>
    <dgm:cxn modelId="{52E5FDE4-24FC-4C92-9E5F-DAC9E3BD1A6B}" type="presParOf" srcId="{907EE3B9-23B8-472A-A05E-1FE0B7CB410A}" destId="{ED8264D5-8619-46BB-9689-44C1BC511C47}" srcOrd="0" destOrd="0" presId="urn:microsoft.com/office/officeart/2005/8/layout/hList1"/>
    <dgm:cxn modelId="{AE374A75-A614-48E2-988C-850586485C68}" type="presParOf" srcId="{907EE3B9-23B8-472A-A05E-1FE0B7CB410A}" destId="{D48B056E-39E0-4965-B47D-3B89FE078FA0}" srcOrd="1" destOrd="0" presId="urn:microsoft.com/office/officeart/2005/8/layout/hList1"/>
    <dgm:cxn modelId="{A16C6CF7-CCB5-4B6C-9F76-A9723376A720}" type="presParOf" srcId="{8417BFA3-09CE-4B5A-A64A-020F64435C03}" destId="{22C8BB7E-7F06-4A3A-BA47-A0098563CF0D}" srcOrd="1" destOrd="0" presId="urn:microsoft.com/office/officeart/2005/8/layout/hList1"/>
    <dgm:cxn modelId="{31AA0AD4-DA31-4A20-9621-572C7ACD1390}" type="presParOf" srcId="{8417BFA3-09CE-4B5A-A64A-020F64435C03}" destId="{7DFD2B59-4A48-42DE-96C8-85DD6AEA6FE9}" srcOrd="2" destOrd="0" presId="urn:microsoft.com/office/officeart/2005/8/layout/hList1"/>
    <dgm:cxn modelId="{4846E747-C5BC-4D04-BC3B-561ED37FA9B1}" type="presParOf" srcId="{7DFD2B59-4A48-42DE-96C8-85DD6AEA6FE9}" destId="{1C60C038-1E87-4359-9D00-60C6FA045444}" srcOrd="0" destOrd="0" presId="urn:microsoft.com/office/officeart/2005/8/layout/hList1"/>
    <dgm:cxn modelId="{FC92C759-C6BB-4F6C-BD61-81C1040E282D}" type="presParOf" srcId="{7DFD2B59-4A48-42DE-96C8-85DD6AEA6FE9}" destId="{7522C01C-FDEE-42D0-9B15-E1BDC9884B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0376A3-1711-43A2-8FFA-9A43232DC882}" type="doc">
      <dgm:prSet loTypeId="urn:microsoft.com/office/officeart/2005/8/layout/vList2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677CC120-7302-4624-9B85-FE0F8653B496}">
      <dgm:prSet/>
      <dgm:spPr>
        <a:ln>
          <a:solidFill>
            <a:schemeClr val="accent2"/>
          </a:solidFill>
        </a:ln>
      </dgm:spPr>
      <dgm:t>
        <a:bodyPr/>
        <a:lstStyle/>
        <a:p>
          <a:pPr algn="ctr" rtl="0"/>
          <a:r>
            <a:rPr lang="ru-RU" b="1" i="1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Баландина</a:t>
          </a:r>
          <a:r>
            <a:rPr lang="ru-RU" b="1" i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Людмила Александровна, </a:t>
          </a:r>
        </a:p>
        <a:p>
          <a:pPr algn="ctr" rtl="0"/>
          <a:r>
            <a:rPr lang="ru-RU" b="1" i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к. п. н., старший методист отдела ДО </a:t>
          </a:r>
        </a:p>
        <a:p>
          <a:pPr algn="ctr" rtl="0"/>
          <a:r>
            <a:rPr lang="ru-RU" b="1" i="1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ГБУ ДПО РО РИПК и ППРО</a:t>
          </a:r>
          <a:endParaRPr lang="ru-RU" b="1" i="1" dirty="0">
            <a:solidFill>
              <a:schemeClr val="accent3">
                <a:lumMod val="40000"/>
                <a:lumOff val="60000"/>
              </a:schemeClr>
            </a:solidFill>
          </a:endParaRPr>
        </a:p>
      </dgm:t>
    </dgm:pt>
    <dgm:pt modelId="{3CFB2260-6882-42DC-A82A-6F08715775B0}" type="parTrans" cxnId="{B6C26A61-5C81-4ACE-AA90-DF445E1D9C3E}">
      <dgm:prSet/>
      <dgm:spPr/>
      <dgm:t>
        <a:bodyPr/>
        <a:lstStyle/>
        <a:p>
          <a:endParaRPr lang="ru-RU"/>
        </a:p>
      </dgm:t>
    </dgm:pt>
    <dgm:pt modelId="{0F8DD0B9-E800-4A91-977C-1338967C72FC}" type="sibTrans" cxnId="{B6C26A61-5C81-4ACE-AA90-DF445E1D9C3E}">
      <dgm:prSet/>
      <dgm:spPr/>
      <dgm:t>
        <a:bodyPr/>
        <a:lstStyle/>
        <a:p>
          <a:endParaRPr lang="ru-RU"/>
        </a:p>
      </dgm:t>
    </dgm:pt>
    <dgm:pt modelId="{AE064B49-A7B4-459B-AD2B-6EB8E3D0A9EF}" type="pres">
      <dgm:prSet presAssocID="{2D0376A3-1711-43A2-8FFA-9A43232DC8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CCADDC-5F77-48D8-B952-FFAC5CE1F441}" type="pres">
      <dgm:prSet presAssocID="{677CC120-7302-4624-9B85-FE0F8653B496}" presName="parentText" presStyleLbl="node1" presStyleIdx="0" presStyleCnt="1" custLinFactNeighborX="16250" custLinFactNeighborY="47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C26A61-5C81-4ACE-AA90-DF445E1D9C3E}" srcId="{2D0376A3-1711-43A2-8FFA-9A43232DC882}" destId="{677CC120-7302-4624-9B85-FE0F8653B496}" srcOrd="0" destOrd="0" parTransId="{3CFB2260-6882-42DC-A82A-6F08715775B0}" sibTransId="{0F8DD0B9-E800-4A91-977C-1338967C72FC}"/>
    <dgm:cxn modelId="{04862300-2A5A-4D55-833C-5AE480B4B5E4}" type="presOf" srcId="{2D0376A3-1711-43A2-8FFA-9A43232DC882}" destId="{AE064B49-A7B4-459B-AD2B-6EB8E3D0A9EF}" srcOrd="0" destOrd="0" presId="urn:microsoft.com/office/officeart/2005/8/layout/vList2"/>
    <dgm:cxn modelId="{C7467D2A-0305-4767-8619-5EBD7AC77359}" type="presOf" srcId="{677CC120-7302-4624-9B85-FE0F8653B496}" destId="{D8CCADDC-5F77-48D8-B952-FFAC5CE1F441}" srcOrd="0" destOrd="0" presId="urn:microsoft.com/office/officeart/2005/8/layout/vList2"/>
    <dgm:cxn modelId="{AAAC3F2F-C9C7-46E1-9688-198D4E63916F}" type="presParOf" srcId="{AE064B49-A7B4-459B-AD2B-6EB8E3D0A9EF}" destId="{D8CCADDC-5F77-48D8-B952-FFAC5CE1F44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9A6438-F1B7-4EC7-A6C6-D84E4A38C69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E818A2D-4255-4872-A030-1A2966C776A5}">
      <dgm:prSet/>
      <dgm:spPr/>
      <dgm:t>
        <a:bodyPr/>
        <a:lstStyle/>
        <a:p>
          <a:pPr algn="ctr" rtl="0"/>
          <a:r>
            <a:rPr lang="ru-RU" b="1" i="1" dirty="0" smtClean="0"/>
            <a:t>Федеральная образовательная программа ДО как стратегический ориентир образовательной политики - 2023»</a:t>
          </a:r>
          <a:endParaRPr lang="ru-RU" dirty="0"/>
        </a:p>
      </dgm:t>
    </dgm:pt>
    <dgm:pt modelId="{BC8547D3-B000-4B33-AE0E-DA55C71FD135}" type="parTrans" cxnId="{8014E985-A70D-45F9-97F4-462324B48D5F}">
      <dgm:prSet/>
      <dgm:spPr/>
      <dgm:t>
        <a:bodyPr/>
        <a:lstStyle/>
        <a:p>
          <a:endParaRPr lang="ru-RU"/>
        </a:p>
      </dgm:t>
    </dgm:pt>
    <dgm:pt modelId="{00105C33-AAD2-43B3-AA9D-A2BF7CB9B8D4}" type="sibTrans" cxnId="{8014E985-A70D-45F9-97F4-462324B48D5F}">
      <dgm:prSet/>
      <dgm:spPr/>
      <dgm:t>
        <a:bodyPr/>
        <a:lstStyle/>
        <a:p>
          <a:endParaRPr lang="ru-RU"/>
        </a:p>
      </dgm:t>
    </dgm:pt>
    <dgm:pt modelId="{B744DE04-5785-45FE-8092-87C1EC6EBF20}" type="pres">
      <dgm:prSet presAssocID="{9F9A6438-F1B7-4EC7-A6C6-D84E4A38C6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03517-7AFA-484D-8E10-7053706FEECF}" type="pres">
      <dgm:prSet presAssocID="{1E818A2D-4255-4872-A030-1A2966C776A5}" presName="parentText" presStyleLbl="node1" presStyleIdx="0" presStyleCnt="1" custLinFactY="61107" custLinFactNeighborX="26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4E985-A70D-45F9-97F4-462324B48D5F}" srcId="{9F9A6438-F1B7-4EC7-A6C6-D84E4A38C69F}" destId="{1E818A2D-4255-4872-A030-1A2966C776A5}" srcOrd="0" destOrd="0" parTransId="{BC8547D3-B000-4B33-AE0E-DA55C71FD135}" sibTransId="{00105C33-AAD2-43B3-AA9D-A2BF7CB9B8D4}"/>
    <dgm:cxn modelId="{F4BCB55D-F705-4923-9CD3-27CFF08CF2EA}" type="presOf" srcId="{9F9A6438-F1B7-4EC7-A6C6-D84E4A38C69F}" destId="{B744DE04-5785-45FE-8092-87C1EC6EBF20}" srcOrd="0" destOrd="0" presId="urn:microsoft.com/office/officeart/2005/8/layout/vList2"/>
    <dgm:cxn modelId="{F59520C2-EBE8-4035-8555-60DB5B0268A9}" type="presOf" srcId="{1E818A2D-4255-4872-A030-1A2966C776A5}" destId="{44B03517-7AFA-484D-8E10-7053706FEECF}" srcOrd="0" destOrd="0" presId="urn:microsoft.com/office/officeart/2005/8/layout/vList2"/>
    <dgm:cxn modelId="{10493619-60A8-47CD-87DE-887B248300E7}" type="presParOf" srcId="{B744DE04-5785-45FE-8092-87C1EC6EBF20}" destId="{44B03517-7AFA-484D-8E10-7053706FEE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9A6438-F1B7-4EC7-A6C6-D84E4A38C69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E818A2D-4255-4872-A030-1A2966C776A5}">
      <dgm:prSet/>
      <dgm:spPr/>
      <dgm:t>
        <a:bodyPr/>
        <a:lstStyle/>
        <a:p>
          <a:pPr algn="ctr" rtl="0"/>
          <a:r>
            <a:rPr lang="ru-RU" b="1" i="1" dirty="0" smtClean="0"/>
            <a:t>Федеральная образовательная программа ДО как стратегический ориентир образовательной политики - 2023»</a:t>
          </a:r>
          <a:endParaRPr lang="ru-RU" dirty="0"/>
        </a:p>
      </dgm:t>
    </dgm:pt>
    <dgm:pt modelId="{BC8547D3-B000-4B33-AE0E-DA55C71FD135}" type="parTrans" cxnId="{8014E985-A70D-45F9-97F4-462324B48D5F}">
      <dgm:prSet/>
      <dgm:spPr/>
      <dgm:t>
        <a:bodyPr/>
        <a:lstStyle/>
        <a:p>
          <a:endParaRPr lang="ru-RU"/>
        </a:p>
      </dgm:t>
    </dgm:pt>
    <dgm:pt modelId="{00105C33-AAD2-43B3-AA9D-A2BF7CB9B8D4}" type="sibTrans" cxnId="{8014E985-A70D-45F9-97F4-462324B48D5F}">
      <dgm:prSet/>
      <dgm:spPr/>
      <dgm:t>
        <a:bodyPr/>
        <a:lstStyle/>
        <a:p>
          <a:endParaRPr lang="ru-RU"/>
        </a:p>
      </dgm:t>
    </dgm:pt>
    <dgm:pt modelId="{B744DE04-5785-45FE-8092-87C1EC6EBF20}" type="pres">
      <dgm:prSet presAssocID="{9F9A6438-F1B7-4EC7-A6C6-D84E4A38C6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03517-7AFA-484D-8E10-7053706FEECF}" type="pres">
      <dgm:prSet presAssocID="{1E818A2D-4255-4872-A030-1A2966C776A5}" presName="parentText" presStyleLbl="node1" presStyleIdx="0" presStyleCnt="1" custLinFactY="61107" custLinFactNeighborX="26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626D4-0FDE-4FEE-8BD6-7DBC5334CCA1}" type="presOf" srcId="{1E818A2D-4255-4872-A030-1A2966C776A5}" destId="{44B03517-7AFA-484D-8E10-7053706FEECF}" srcOrd="0" destOrd="0" presId="urn:microsoft.com/office/officeart/2005/8/layout/vList2"/>
    <dgm:cxn modelId="{87A737DD-155E-416E-B217-B65ED3428180}" type="presOf" srcId="{9F9A6438-F1B7-4EC7-A6C6-D84E4A38C69F}" destId="{B744DE04-5785-45FE-8092-87C1EC6EBF20}" srcOrd="0" destOrd="0" presId="urn:microsoft.com/office/officeart/2005/8/layout/vList2"/>
    <dgm:cxn modelId="{8014E985-A70D-45F9-97F4-462324B48D5F}" srcId="{9F9A6438-F1B7-4EC7-A6C6-D84E4A38C69F}" destId="{1E818A2D-4255-4872-A030-1A2966C776A5}" srcOrd="0" destOrd="0" parTransId="{BC8547D3-B000-4B33-AE0E-DA55C71FD135}" sibTransId="{00105C33-AAD2-43B3-AA9D-A2BF7CB9B8D4}"/>
    <dgm:cxn modelId="{B948EA96-C1ED-4C4E-BC0A-3201D6B584B0}" type="presParOf" srcId="{B744DE04-5785-45FE-8092-87C1EC6EBF20}" destId="{44B03517-7AFA-484D-8E10-7053706FEE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883C1F-53C6-4EB4-AF96-C7E0A9CB61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527BE3-81D4-4E01-8970-2004201253D8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marL="285750" indent="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Рабочая группа</a:t>
          </a:r>
          <a:endParaRPr lang="ru-RU" sz="1600" dirty="0"/>
        </a:p>
      </dgm:t>
    </dgm:pt>
    <dgm:pt modelId="{044070C4-0CF9-41CF-8BA6-F7A177F5C9A0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dirty="0" smtClean="0">
              <a:solidFill>
                <a:schemeClr val="accent2">
                  <a:lumMod val="50000"/>
                </a:schemeClr>
              </a:solidFill>
            </a:rPr>
            <a:t>Методические рекомендации по реализации ФОП ДО (письмо </a:t>
          </a:r>
          <a:r>
            <a:rPr lang="ru-RU" sz="2000" b="1" u="sng" dirty="0" err="1" smtClean="0">
              <a:solidFill>
                <a:schemeClr val="accent2">
                  <a:lumMod val="50000"/>
                </a:schemeClr>
              </a:solidFill>
            </a:rPr>
            <a:t>МинпросаРФ</a:t>
          </a:r>
          <a:r>
            <a:rPr lang="ru-RU" sz="2000" b="1" u="sng" dirty="0" smtClean="0">
              <a:solidFill>
                <a:schemeClr val="accent2">
                  <a:lumMod val="50000"/>
                </a:schemeClr>
              </a:solidFill>
            </a:rPr>
            <a:t> от03.03.2023 №03-350 )</a:t>
          </a:r>
          <a:endParaRPr lang="ru-RU" sz="2000" b="1" u="sng" dirty="0">
            <a:solidFill>
              <a:schemeClr val="accent2">
                <a:lumMod val="50000"/>
              </a:schemeClr>
            </a:solidFill>
          </a:endParaRPr>
        </a:p>
      </dgm:t>
    </dgm:pt>
    <dgm:pt modelId="{53ECAF3D-0D6A-4D0C-9DDF-5C2BD73E6F31}">
      <dgm:prSet phldrT="[Текст]"/>
      <dgm:spPr/>
      <dgm:t>
        <a:bodyPr/>
        <a:lstStyle/>
        <a:p>
          <a:r>
            <a:rPr lang="ru-RU" dirty="0" smtClean="0"/>
            <a:t>Дорожная карта введения ФОП ДО</a:t>
          </a:r>
          <a:endParaRPr lang="ru-RU" dirty="0"/>
        </a:p>
      </dgm:t>
    </dgm:pt>
    <dgm:pt modelId="{AE3EC66F-7819-49CC-9630-D9D64F86CCDF}" type="sibTrans" cxnId="{F71BC5FB-22BA-4D5C-805B-F2F783073C0E}">
      <dgm:prSet/>
      <dgm:spPr/>
      <dgm:t>
        <a:bodyPr/>
        <a:lstStyle/>
        <a:p>
          <a:endParaRPr lang="ru-RU"/>
        </a:p>
      </dgm:t>
    </dgm:pt>
    <dgm:pt modelId="{1D0F6F2C-0577-432D-8732-2703EB12AB07}" type="parTrans" cxnId="{F71BC5FB-22BA-4D5C-805B-F2F783073C0E}">
      <dgm:prSet/>
      <dgm:spPr/>
      <dgm:t>
        <a:bodyPr/>
        <a:lstStyle/>
        <a:p>
          <a:endParaRPr lang="ru-RU"/>
        </a:p>
      </dgm:t>
    </dgm:pt>
    <dgm:pt modelId="{B32D8E64-5D80-403A-BC77-36423BE54EB8}" type="sibTrans" cxnId="{1B5599BA-A59A-4798-9A87-0ED00E57147F}">
      <dgm:prSet/>
      <dgm:spPr/>
      <dgm:t>
        <a:bodyPr/>
        <a:lstStyle/>
        <a:p>
          <a:endParaRPr lang="ru-RU"/>
        </a:p>
      </dgm:t>
    </dgm:pt>
    <dgm:pt modelId="{BE18BE35-D870-44C4-8EB5-1F8DF4B77B64}" type="parTrans" cxnId="{1B5599BA-A59A-4798-9A87-0ED00E57147F}">
      <dgm:prSet/>
      <dgm:spPr/>
      <dgm:t>
        <a:bodyPr/>
        <a:lstStyle/>
        <a:p>
          <a:endParaRPr lang="ru-RU"/>
        </a:p>
      </dgm:t>
    </dgm:pt>
    <dgm:pt modelId="{B8A1E3E2-273D-4383-AC7F-D19CD8E29196}" type="sibTrans" cxnId="{6EA2EAFC-7BB9-4A21-9F59-4B595E9E9975}">
      <dgm:prSet/>
      <dgm:spPr/>
      <dgm:t>
        <a:bodyPr/>
        <a:lstStyle/>
        <a:p>
          <a:endParaRPr lang="ru-RU"/>
        </a:p>
      </dgm:t>
    </dgm:pt>
    <dgm:pt modelId="{E3177B9D-2B31-4D79-B4C2-21CE90531944}" type="parTrans" cxnId="{6EA2EAFC-7BB9-4A21-9F59-4B595E9E9975}">
      <dgm:prSet/>
      <dgm:spPr/>
      <dgm:t>
        <a:bodyPr/>
        <a:lstStyle/>
        <a:p>
          <a:endParaRPr lang="ru-RU"/>
        </a:p>
      </dgm:t>
    </dgm:pt>
    <dgm:pt modelId="{A685D7D5-0462-4BFD-A3ED-BBE5B10D16FB}">
      <dgm:prSet custT="1"/>
      <dgm:spPr/>
      <dgm:t>
        <a:bodyPr/>
        <a:lstStyle/>
        <a:p>
          <a:pPr algn="ctr"/>
          <a:r>
            <a:rPr lang="ru-RU" sz="1600" b="1" u="sng" dirty="0" smtClean="0">
              <a:solidFill>
                <a:schemeClr val="accent2">
                  <a:lumMod val="50000"/>
                </a:schemeClr>
              </a:solidFill>
            </a:rPr>
            <a:t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</a:t>
          </a:r>
          <a:endParaRPr lang="ru-RU" sz="1600" b="1" u="sng" dirty="0">
            <a:solidFill>
              <a:schemeClr val="accent2">
                <a:lumMod val="50000"/>
              </a:schemeClr>
            </a:solidFill>
          </a:endParaRPr>
        </a:p>
      </dgm:t>
    </dgm:pt>
    <dgm:pt modelId="{DFCF2A0F-CD91-4689-83EA-D68D1AEF4D2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000" b="1" u="sng" dirty="0" smtClean="0">
              <a:solidFill>
                <a:schemeClr val="accent2">
                  <a:lumMod val="50000"/>
                </a:schemeClr>
              </a:solidFill>
            </a:rPr>
            <a:t>Приказ Министерства просвещения РФ от 25 ноября 2022 г. № 1028</a:t>
          </a:r>
          <a:br>
            <a:rPr lang="ru-RU" sz="2000" b="1" u="sng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2000" b="1" u="sng" dirty="0" smtClean="0">
              <a:solidFill>
                <a:schemeClr val="accent2">
                  <a:lumMod val="50000"/>
                </a:schemeClr>
              </a:solidFill>
            </a:rPr>
            <a:t>"Об утверждении федеральной образовательной программы дошкольного образования»</a:t>
          </a:r>
        </a:p>
      </dgm:t>
    </dgm:pt>
    <dgm:pt modelId="{90AFE6A3-42BC-4E86-8144-6E39FF125152}" type="sibTrans" cxnId="{CFC86EC0-EE55-4886-9A01-324242FB48FA}">
      <dgm:prSet/>
      <dgm:spPr/>
      <dgm:t>
        <a:bodyPr/>
        <a:lstStyle/>
        <a:p>
          <a:endParaRPr lang="ru-RU"/>
        </a:p>
      </dgm:t>
    </dgm:pt>
    <dgm:pt modelId="{E71E4615-9367-44F8-8846-5FB1362C52D1}" type="parTrans" cxnId="{CFC86EC0-EE55-4886-9A01-324242FB48FA}">
      <dgm:prSet/>
      <dgm:spPr/>
      <dgm:t>
        <a:bodyPr/>
        <a:lstStyle/>
        <a:p>
          <a:endParaRPr lang="ru-RU"/>
        </a:p>
      </dgm:t>
    </dgm:pt>
    <dgm:pt modelId="{8484C93F-BEFA-4F59-B833-C8A30C6BACDC}" type="sibTrans" cxnId="{33D1AD5B-5CE6-4451-9829-7F33AD782B04}">
      <dgm:prSet/>
      <dgm:spPr/>
      <dgm:t>
        <a:bodyPr/>
        <a:lstStyle/>
        <a:p>
          <a:endParaRPr lang="ru-RU"/>
        </a:p>
      </dgm:t>
    </dgm:pt>
    <dgm:pt modelId="{27D4C046-2FD2-476E-A1E8-B65E9E6DB1C9}" type="parTrans" cxnId="{33D1AD5B-5CE6-4451-9829-7F33AD782B04}">
      <dgm:prSet/>
      <dgm:spPr/>
      <dgm:t>
        <a:bodyPr/>
        <a:lstStyle/>
        <a:p>
          <a:endParaRPr lang="ru-RU"/>
        </a:p>
      </dgm:t>
    </dgm:pt>
    <dgm:pt modelId="{617581FA-C38D-458F-BCBE-D7BBC5E08704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u="sng" dirty="0" err="1" smtClean="0">
              <a:solidFill>
                <a:schemeClr val="accent2">
                  <a:lumMod val="50000"/>
                </a:schemeClr>
              </a:solidFill>
            </a:rPr>
            <a:t>приказм</a:t>
          </a:r>
          <a:r>
            <a:rPr lang="ru-RU" sz="2000" b="1" u="sng" dirty="0" smtClean="0">
              <a:solidFill>
                <a:schemeClr val="accent2">
                  <a:lumMod val="50000"/>
                </a:schemeClr>
              </a:solidFill>
            </a:rPr>
            <a:t> МОПОРО № 283 от 22.03.2023</a:t>
          </a:r>
          <a:endParaRPr lang="ru-RU" sz="2000" b="1" u="sng" dirty="0">
            <a:solidFill>
              <a:schemeClr val="accent2">
                <a:lumMod val="50000"/>
              </a:schemeClr>
            </a:solidFill>
          </a:endParaRPr>
        </a:p>
      </dgm:t>
    </dgm:pt>
    <dgm:pt modelId="{8F1A2790-ED57-4755-88AF-459E28FE6415}" type="parTrans" cxnId="{D43D28EB-3025-4E8C-92E3-D31C68931CCB}">
      <dgm:prSet/>
      <dgm:spPr/>
      <dgm:t>
        <a:bodyPr/>
        <a:lstStyle/>
        <a:p>
          <a:endParaRPr lang="ru-RU"/>
        </a:p>
      </dgm:t>
    </dgm:pt>
    <dgm:pt modelId="{3114D041-9C79-4AD2-97ED-0CC6A5B3053D}" type="sibTrans" cxnId="{D43D28EB-3025-4E8C-92E3-D31C68931CCB}">
      <dgm:prSet/>
      <dgm:spPr/>
      <dgm:t>
        <a:bodyPr/>
        <a:lstStyle/>
        <a:p>
          <a:endParaRPr lang="ru-RU"/>
        </a:p>
      </dgm:t>
    </dgm:pt>
    <dgm:pt modelId="{096963BD-99FD-4C67-81DF-7D89D84DA0D2}">
      <dgm:prSet custT="1"/>
      <dgm:spPr/>
      <dgm:t>
        <a:bodyPr/>
        <a:lstStyle/>
        <a:p>
          <a:pPr algn="l"/>
          <a:r>
            <a:rPr lang="ru-RU" sz="1600" dirty="0" smtClean="0"/>
            <a:t>Корректировка НПА ДОО и НПА по планированию</a:t>
          </a:r>
          <a:endParaRPr lang="ru-RU" sz="1600" dirty="0"/>
        </a:p>
      </dgm:t>
    </dgm:pt>
    <dgm:pt modelId="{47B0AC82-E32C-4E4C-B0F4-187EB9C537A8}" type="parTrans" cxnId="{B2F2B0A3-7944-44C7-AE1C-F55611D148E3}">
      <dgm:prSet/>
      <dgm:spPr/>
      <dgm:t>
        <a:bodyPr/>
        <a:lstStyle/>
        <a:p>
          <a:endParaRPr lang="ru-RU"/>
        </a:p>
      </dgm:t>
    </dgm:pt>
    <dgm:pt modelId="{45FA81D3-8597-4CA4-9F47-D62FBC0FA2B4}" type="sibTrans" cxnId="{B2F2B0A3-7944-44C7-AE1C-F55611D148E3}">
      <dgm:prSet/>
      <dgm:spPr/>
      <dgm:t>
        <a:bodyPr/>
        <a:lstStyle/>
        <a:p>
          <a:endParaRPr lang="ru-RU"/>
        </a:p>
      </dgm:t>
    </dgm:pt>
    <dgm:pt modelId="{D8CB0222-5289-4957-8E30-C091BB2749F7}">
      <dgm:prSet custT="1"/>
      <dgm:spPr/>
      <dgm:t>
        <a:bodyPr/>
        <a:lstStyle/>
        <a:p>
          <a:pPr algn="l"/>
          <a:r>
            <a:rPr lang="ru-RU" sz="1600" dirty="0" smtClean="0"/>
            <a:t>Система мет. мероприятий </a:t>
          </a:r>
          <a:endParaRPr lang="ru-RU" sz="1600" dirty="0"/>
        </a:p>
      </dgm:t>
    </dgm:pt>
    <dgm:pt modelId="{44AE076E-8F6E-4483-9C4A-4D42DD5F1E41}" type="parTrans" cxnId="{7D2A4B5A-6B50-423D-83C3-77E9B7CF3215}">
      <dgm:prSet/>
      <dgm:spPr/>
      <dgm:t>
        <a:bodyPr/>
        <a:lstStyle/>
        <a:p>
          <a:endParaRPr lang="ru-RU"/>
        </a:p>
      </dgm:t>
    </dgm:pt>
    <dgm:pt modelId="{6BEDDED7-2CD9-4FC2-B786-C746F440A881}" type="sibTrans" cxnId="{7D2A4B5A-6B50-423D-83C3-77E9B7CF3215}">
      <dgm:prSet/>
      <dgm:spPr/>
      <dgm:t>
        <a:bodyPr/>
        <a:lstStyle/>
        <a:p>
          <a:endParaRPr lang="ru-RU"/>
        </a:p>
      </dgm:t>
    </dgm:pt>
    <dgm:pt modelId="{ED3922D8-9840-497E-A2EB-F4CCB4309EC0}">
      <dgm:prSet custT="1"/>
      <dgm:spPr/>
      <dgm:t>
        <a:bodyPr/>
        <a:lstStyle/>
        <a:p>
          <a:pPr algn="l"/>
          <a:r>
            <a:rPr lang="ru-RU" sz="1600" dirty="0" smtClean="0"/>
            <a:t>Кадровое обеспечение, ПК по введению ФОП ДО</a:t>
          </a:r>
          <a:endParaRPr lang="ru-RU" sz="1600" dirty="0"/>
        </a:p>
      </dgm:t>
    </dgm:pt>
    <dgm:pt modelId="{6556DCAE-6362-4C99-8FFF-8C5E298CCC88}" type="parTrans" cxnId="{BE53EF78-4A52-4768-B457-31CC8245775A}">
      <dgm:prSet/>
      <dgm:spPr/>
      <dgm:t>
        <a:bodyPr/>
        <a:lstStyle/>
        <a:p>
          <a:endParaRPr lang="ru-RU"/>
        </a:p>
      </dgm:t>
    </dgm:pt>
    <dgm:pt modelId="{E4BF918B-E740-408F-882B-C3C6ECB5CD26}" type="sibTrans" cxnId="{BE53EF78-4A52-4768-B457-31CC8245775A}">
      <dgm:prSet/>
      <dgm:spPr/>
      <dgm:t>
        <a:bodyPr/>
        <a:lstStyle/>
        <a:p>
          <a:endParaRPr lang="ru-RU"/>
        </a:p>
      </dgm:t>
    </dgm:pt>
    <dgm:pt modelId="{43A277A6-8212-43F5-8842-78E95F0EBDDF}">
      <dgm:prSet custT="1"/>
      <dgm:spPr/>
      <dgm:t>
        <a:bodyPr/>
        <a:lstStyle/>
        <a:p>
          <a:pPr algn="l"/>
          <a:r>
            <a:rPr lang="ru-RU" sz="1600" dirty="0" smtClean="0"/>
            <a:t>Творческие группы по дефицитам и рискам</a:t>
          </a:r>
          <a:endParaRPr lang="ru-RU" sz="1600" dirty="0"/>
        </a:p>
      </dgm:t>
    </dgm:pt>
    <dgm:pt modelId="{D2C92C87-4988-4D18-9A27-A565F55B6376}" type="parTrans" cxnId="{4E5216E7-BF3D-42C2-8428-3CC095FFFC0D}">
      <dgm:prSet/>
      <dgm:spPr/>
      <dgm:t>
        <a:bodyPr/>
        <a:lstStyle/>
        <a:p>
          <a:endParaRPr lang="ru-RU"/>
        </a:p>
      </dgm:t>
    </dgm:pt>
    <dgm:pt modelId="{BD69A3AA-5B37-4795-A608-3018763BFACF}" type="sibTrans" cxnId="{4E5216E7-BF3D-42C2-8428-3CC095FFFC0D}">
      <dgm:prSet/>
      <dgm:spPr/>
      <dgm:t>
        <a:bodyPr/>
        <a:lstStyle/>
        <a:p>
          <a:endParaRPr lang="ru-RU"/>
        </a:p>
      </dgm:t>
    </dgm:pt>
    <dgm:pt modelId="{01FBD8B0-F4E3-4B1C-AFEB-A4DC31BB1A51}">
      <dgm:prSet custT="1"/>
      <dgm:spPr/>
      <dgm:t>
        <a:bodyPr/>
        <a:lstStyle/>
        <a:p>
          <a:pPr algn="l"/>
          <a:r>
            <a:rPr lang="ru-RU" sz="1600" dirty="0" smtClean="0"/>
            <a:t>Отчетность и информирование, сайт</a:t>
          </a:r>
          <a:endParaRPr lang="ru-RU" sz="1600" dirty="0"/>
        </a:p>
      </dgm:t>
    </dgm:pt>
    <dgm:pt modelId="{CBFD6FCC-7C5F-4A2A-B137-26DB720CF1A1}" type="parTrans" cxnId="{5F3BEB20-E485-4D40-9B5A-EE70D3C30622}">
      <dgm:prSet/>
      <dgm:spPr/>
      <dgm:t>
        <a:bodyPr/>
        <a:lstStyle/>
        <a:p>
          <a:endParaRPr lang="ru-RU"/>
        </a:p>
      </dgm:t>
    </dgm:pt>
    <dgm:pt modelId="{68A74705-EE40-4CB5-B5CE-987F15698938}" type="sibTrans" cxnId="{5F3BEB20-E485-4D40-9B5A-EE70D3C30622}">
      <dgm:prSet/>
      <dgm:spPr/>
      <dgm:t>
        <a:bodyPr/>
        <a:lstStyle/>
        <a:p>
          <a:endParaRPr lang="ru-RU"/>
        </a:p>
      </dgm:t>
    </dgm:pt>
    <dgm:pt modelId="{9D13C427-E6AD-4853-BDAC-1830D57B0E06}">
      <dgm:prSet custT="1"/>
      <dgm:spPr/>
      <dgm:t>
        <a:bodyPr/>
        <a:lstStyle/>
        <a:p>
          <a:pPr algn="l"/>
          <a:r>
            <a:rPr lang="ru-RU" sz="1600" dirty="0" smtClean="0"/>
            <a:t>Ресурсное обеспечение, оснащенность ППРС с учетом ФОП ДО</a:t>
          </a:r>
          <a:endParaRPr lang="ru-RU" sz="1600" dirty="0"/>
        </a:p>
      </dgm:t>
    </dgm:pt>
    <dgm:pt modelId="{5676EDB6-E813-4E7E-AFB3-FAD08393F5A4}" type="parTrans" cxnId="{666197C0-8404-484A-9785-296CB7FED356}">
      <dgm:prSet/>
      <dgm:spPr/>
      <dgm:t>
        <a:bodyPr/>
        <a:lstStyle/>
        <a:p>
          <a:endParaRPr lang="ru-RU"/>
        </a:p>
      </dgm:t>
    </dgm:pt>
    <dgm:pt modelId="{9FDEA139-539A-4DBD-85B3-F0CDF9E39F10}" type="sibTrans" cxnId="{666197C0-8404-484A-9785-296CB7FED356}">
      <dgm:prSet/>
      <dgm:spPr/>
      <dgm:t>
        <a:bodyPr/>
        <a:lstStyle/>
        <a:p>
          <a:endParaRPr lang="ru-RU"/>
        </a:p>
      </dgm:t>
    </dgm:pt>
    <dgm:pt modelId="{8417BFA3-09CE-4B5A-A64A-020F64435C03}" type="pres">
      <dgm:prSet presAssocID="{13883C1F-53C6-4EB4-AF96-C7E0A9CB61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7EE3B9-23B8-472A-A05E-1FE0B7CB410A}" type="pres">
      <dgm:prSet presAssocID="{DFCF2A0F-CD91-4689-83EA-D68D1AEF4D2D}" presName="composite" presStyleCnt="0"/>
      <dgm:spPr/>
    </dgm:pt>
    <dgm:pt modelId="{ED8264D5-8619-46BB-9689-44C1BC511C47}" type="pres">
      <dgm:prSet presAssocID="{DFCF2A0F-CD91-4689-83EA-D68D1AEF4D2D}" presName="parTx" presStyleLbl="alignNode1" presStyleIdx="0" presStyleCnt="2" custScaleX="110373" custScaleY="365102" custLinFactNeighborX="5615" custLinFactNeighborY="-94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8B056E-39E0-4965-B47D-3B89FE078FA0}" type="pres">
      <dgm:prSet presAssocID="{DFCF2A0F-CD91-4689-83EA-D68D1AEF4D2D}" presName="desTx" presStyleLbl="alignAccFollowNode1" presStyleIdx="0" presStyleCnt="2" custScaleX="106649" custScaleY="70571" custLinFactNeighborX="-1" custLinFactNeighborY="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8BB7E-7F06-4A3A-BA47-A0098563CF0D}" type="pres">
      <dgm:prSet presAssocID="{90AFE6A3-42BC-4E86-8144-6E39FF125152}" presName="space" presStyleCnt="0"/>
      <dgm:spPr/>
    </dgm:pt>
    <dgm:pt modelId="{7DFD2B59-4A48-42DE-96C8-85DD6AEA6FE9}" type="pres">
      <dgm:prSet presAssocID="{53ECAF3D-0D6A-4D0C-9DDF-5C2BD73E6F31}" presName="composite" presStyleCnt="0"/>
      <dgm:spPr/>
    </dgm:pt>
    <dgm:pt modelId="{1C60C038-1E87-4359-9D00-60C6FA045444}" type="pres">
      <dgm:prSet presAssocID="{53ECAF3D-0D6A-4D0C-9DDF-5C2BD73E6F31}" presName="parTx" presStyleLbl="alignNode1" presStyleIdx="1" presStyleCnt="2" custLinFactY="-23571" custLinFactNeighborX="-234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22C01C-FDEE-42D0-9B15-E1BDC9884BD7}" type="pres">
      <dgm:prSet presAssocID="{53ECAF3D-0D6A-4D0C-9DDF-5C2BD73E6F31}" presName="desTx" presStyleLbl="alignAccFollowNode1" presStyleIdx="1" presStyleCnt="2" custScaleX="107613" custScaleY="110659" custLinFactNeighborX="-2477" custLinFactNeighborY="-2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F2B0A3-7944-44C7-AE1C-F55611D148E3}" srcId="{53ECAF3D-0D6A-4D0C-9DDF-5C2BD73E6F31}" destId="{096963BD-99FD-4C67-81DF-7D89D84DA0D2}" srcOrd="3" destOrd="0" parTransId="{47B0AC82-E32C-4E4C-B0F4-187EB9C537A8}" sibTransId="{45FA81D3-8597-4CA4-9F47-D62FBC0FA2B4}"/>
    <dgm:cxn modelId="{33D1AD5B-5CE6-4451-9829-7F33AD782B04}" srcId="{DFCF2A0F-CD91-4689-83EA-D68D1AEF4D2D}" destId="{A685D7D5-0462-4BFD-A3ED-BBE5B10D16FB}" srcOrd="0" destOrd="0" parTransId="{27D4C046-2FD2-476E-A1E8-B65E9E6DB1C9}" sibTransId="{8484C93F-BEFA-4F59-B833-C8A30C6BACDC}"/>
    <dgm:cxn modelId="{E7A970EC-1311-4918-BF13-55C33D49EA77}" type="presOf" srcId="{096963BD-99FD-4C67-81DF-7D89D84DA0D2}" destId="{7522C01C-FDEE-42D0-9B15-E1BDC9884BD7}" srcOrd="0" destOrd="3" presId="urn:microsoft.com/office/officeart/2005/8/layout/hList1"/>
    <dgm:cxn modelId="{BE53EF78-4A52-4768-B457-31CC8245775A}" srcId="{53ECAF3D-0D6A-4D0C-9DDF-5C2BD73E6F31}" destId="{ED3922D8-9840-497E-A2EB-F4CCB4309EC0}" srcOrd="5" destOrd="0" parTransId="{6556DCAE-6362-4C99-8FFF-8C5E298CCC88}" sibTransId="{E4BF918B-E740-408F-882B-C3C6ECB5CD26}"/>
    <dgm:cxn modelId="{AE889928-5BD4-41F6-8C2D-43148D3A73B3}" type="presOf" srcId="{A685D7D5-0462-4BFD-A3ED-BBE5B10D16FB}" destId="{D48B056E-39E0-4965-B47D-3B89FE078FA0}" srcOrd="0" destOrd="0" presId="urn:microsoft.com/office/officeart/2005/8/layout/hList1"/>
    <dgm:cxn modelId="{1B5599BA-A59A-4798-9A87-0ED00E57147F}" srcId="{53ECAF3D-0D6A-4D0C-9DDF-5C2BD73E6F31}" destId="{57527BE3-81D4-4E01-8970-2004201253D8}" srcOrd="2" destOrd="0" parTransId="{BE18BE35-D870-44C4-8EB5-1F8DF4B77B64}" sibTransId="{B32D8E64-5D80-403A-BC77-36423BE54EB8}"/>
    <dgm:cxn modelId="{D323F91D-6758-4435-84CF-67A2CA634541}" type="presOf" srcId="{53ECAF3D-0D6A-4D0C-9DDF-5C2BD73E6F31}" destId="{1C60C038-1E87-4359-9D00-60C6FA045444}" srcOrd="0" destOrd="0" presId="urn:microsoft.com/office/officeart/2005/8/layout/hList1"/>
    <dgm:cxn modelId="{F3E1E1A6-71CE-42F5-8802-A640CC887E39}" type="presOf" srcId="{13883C1F-53C6-4EB4-AF96-C7E0A9CB61E1}" destId="{8417BFA3-09CE-4B5A-A64A-020F64435C03}" srcOrd="0" destOrd="0" presId="urn:microsoft.com/office/officeart/2005/8/layout/hList1"/>
    <dgm:cxn modelId="{A98364D9-5632-4098-A589-1A28661AD670}" type="presOf" srcId="{044070C4-0CF9-41CF-8BA6-F7A177F5C9A0}" destId="{7522C01C-FDEE-42D0-9B15-E1BDC9884BD7}" srcOrd="0" destOrd="0" presId="urn:microsoft.com/office/officeart/2005/8/layout/hList1"/>
    <dgm:cxn modelId="{227F83A1-F4C0-42D0-A9D4-E73B104FD757}" type="presOf" srcId="{43A277A6-8212-43F5-8842-78E95F0EBDDF}" destId="{7522C01C-FDEE-42D0-9B15-E1BDC9884BD7}" srcOrd="0" destOrd="6" presId="urn:microsoft.com/office/officeart/2005/8/layout/hList1"/>
    <dgm:cxn modelId="{F71BC5FB-22BA-4D5C-805B-F2F783073C0E}" srcId="{13883C1F-53C6-4EB4-AF96-C7E0A9CB61E1}" destId="{53ECAF3D-0D6A-4D0C-9DDF-5C2BD73E6F31}" srcOrd="1" destOrd="0" parTransId="{1D0F6F2C-0577-432D-8732-2703EB12AB07}" sibTransId="{AE3EC66F-7819-49CC-9630-D9D64F86CCDF}"/>
    <dgm:cxn modelId="{7D2A4B5A-6B50-423D-83C3-77E9B7CF3215}" srcId="{53ECAF3D-0D6A-4D0C-9DDF-5C2BD73E6F31}" destId="{D8CB0222-5289-4957-8E30-C091BB2749F7}" srcOrd="4" destOrd="0" parTransId="{44AE076E-8F6E-4483-9C4A-4D42DD5F1E41}" sibTransId="{6BEDDED7-2CD9-4FC2-B786-C746F440A881}"/>
    <dgm:cxn modelId="{0C1CC6DD-8AD8-40AF-9B5F-FF52861950D2}" type="presOf" srcId="{DFCF2A0F-CD91-4689-83EA-D68D1AEF4D2D}" destId="{ED8264D5-8619-46BB-9689-44C1BC511C47}" srcOrd="0" destOrd="0" presId="urn:microsoft.com/office/officeart/2005/8/layout/hList1"/>
    <dgm:cxn modelId="{CFC86EC0-EE55-4886-9A01-324242FB48FA}" srcId="{13883C1F-53C6-4EB4-AF96-C7E0A9CB61E1}" destId="{DFCF2A0F-CD91-4689-83EA-D68D1AEF4D2D}" srcOrd="0" destOrd="0" parTransId="{E71E4615-9367-44F8-8846-5FB1362C52D1}" sibTransId="{90AFE6A3-42BC-4E86-8144-6E39FF125152}"/>
    <dgm:cxn modelId="{4E5216E7-BF3D-42C2-8428-3CC095FFFC0D}" srcId="{53ECAF3D-0D6A-4D0C-9DDF-5C2BD73E6F31}" destId="{43A277A6-8212-43F5-8842-78E95F0EBDDF}" srcOrd="6" destOrd="0" parTransId="{D2C92C87-4988-4D18-9A27-A565F55B6376}" sibTransId="{BD69A3AA-5B37-4795-A608-3018763BFACF}"/>
    <dgm:cxn modelId="{2809F7F0-CE2A-4C7B-9FB5-3E98A100F928}" type="presOf" srcId="{ED3922D8-9840-497E-A2EB-F4CCB4309EC0}" destId="{7522C01C-FDEE-42D0-9B15-E1BDC9884BD7}" srcOrd="0" destOrd="5" presId="urn:microsoft.com/office/officeart/2005/8/layout/hList1"/>
    <dgm:cxn modelId="{666197C0-8404-484A-9785-296CB7FED356}" srcId="{53ECAF3D-0D6A-4D0C-9DDF-5C2BD73E6F31}" destId="{9D13C427-E6AD-4853-BDAC-1830D57B0E06}" srcOrd="8" destOrd="0" parTransId="{5676EDB6-E813-4E7E-AFB3-FAD08393F5A4}" sibTransId="{9FDEA139-539A-4DBD-85B3-F0CDF9E39F10}"/>
    <dgm:cxn modelId="{6EA2EAFC-7BB9-4A21-9F59-4B595E9E9975}" srcId="{53ECAF3D-0D6A-4D0C-9DDF-5C2BD73E6F31}" destId="{044070C4-0CF9-41CF-8BA6-F7A177F5C9A0}" srcOrd="0" destOrd="0" parTransId="{E3177B9D-2B31-4D79-B4C2-21CE90531944}" sibTransId="{B8A1E3E2-273D-4383-AC7F-D19CD8E29196}"/>
    <dgm:cxn modelId="{5F3BEB20-E485-4D40-9B5A-EE70D3C30622}" srcId="{53ECAF3D-0D6A-4D0C-9DDF-5C2BD73E6F31}" destId="{01FBD8B0-F4E3-4B1C-AFEB-A4DC31BB1A51}" srcOrd="7" destOrd="0" parTransId="{CBFD6FCC-7C5F-4A2A-B137-26DB720CF1A1}" sibTransId="{68A74705-EE40-4CB5-B5CE-987F15698938}"/>
    <dgm:cxn modelId="{AAE4FF00-22CA-4BEC-BC72-23FC33D8BED0}" type="presOf" srcId="{D8CB0222-5289-4957-8E30-C091BB2749F7}" destId="{7522C01C-FDEE-42D0-9B15-E1BDC9884BD7}" srcOrd="0" destOrd="4" presId="urn:microsoft.com/office/officeart/2005/8/layout/hList1"/>
    <dgm:cxn modelId="{60B64E63-2DD9-47F2-A712-6C4AE9C790A6}" type="presOf" srcId="{617581FA-C38D-458F-BCBE-D7BBC5E08704}" destId="{7522C01C-FDEE-42D0-9B15-E1BDC9884BD7}" srcOrd="0" destOrd="1" presId="urn:microsoft.com/office/officeart/2005/8/layout/hList1"/>
    <dgm:cxn modelId="{1B6A4405-3140-441E-B79A-C7AFF4C3B1CC}" type="presOf" srcId="{9D13C427-E6AD-4853-BDAC-1830D57B0E06}" destId="{7522C01C-FDEE-42D0-9B15-E1BDC9884BD7}" srcOrd="0" destOrd="8" presId="urn:microsoft.com/office/officeart/2005/8/layout/hList1"/>
    <dgm:cxn modelId="{D43D28EB-3025-4E8C-92E3-D31C68931CCB}" srcId="{53ECAF3D-0D6A-4D0C-9DDF-5C2BD73E6F31}" destId="{617581FA-C38D-458F-BCBE-D7BBC5E08704}" srcOrd="1" destOrd="0" parTransId="{8F1A2790-ED57-4755-88AF-459E28FE6415}" sibTransId="{3114D041-9C79-4AD2-97ED-0CC6A5B3053D}"/>
    <dgm:cxn modelId="{8569FFF5-1ADD-4E55-B046-2BAE43093952}" type="presOf" srcId="{01FBD8B0-F4E3-4B1C-AFEB-A4DC31BB1A51}" destId="{7522C01C-FDEE-42D0-9B15-E1BDC9884BD7}" srcOrd="0" destOrd="7" presId="urn:microsoft.com/office/officeart/2005/8/layout/hList1"/>
    <dgm:cxn modelId="{3904565E-726E-4F31-9500-DD50A5D5DF84}" type="presOf" srcId="{57527BE3-81D4-4E01-8970-2004201253D8}" destId="{7522C01C-FDEE-42D0-9B15-E1BDC9884BD7}" srcOrd="0" destOrd="2" presId="urn:microsoft.com/office/officeart/2005/8/layout/hList1"/>
    <dgm:cxn modelId="{6912E75D-6516-4F3E-AF7A-06C74BE03125}" type="presParOf" srcId="{8417BFA3-09CE-4B5A-A64A-020F64435C03}" destId="{907EE3B9-23B8-472A-A05E-1FE0B7CB410A}" srcOrd="0" destOrd="0" presId="urn:microsoft.com/office/officeart/2005/8/layout/hList1"/>
    <dgm:cxn modelId="{A3B0AEBF-D0F5-476B-98A7-FF0B726BAC8E}" type="presParOf" srcId="{907EE3B9-23B8-472A-A05E-1FE0B7CB410A}" destId="{ED8264D5-8619-46BB-9689-44C1BC511C47}" srcOrd="0" destOrd="0" presId="urn:microsoft.com/office/officeart/2005/8/layout/hList1"/>
    <dgm:cxn modelId="{9A83D843-9011-49E4-B3D2-605BB4472C90}" type="presParOf" srcId="{907EE3B9-23B8-472A-A05E-1FE0B7CB410A}" destId="{D48B056E-39E0-4965-B47D-3B89FE078FA0}" srcOrd="1" destOrd="0" presId="urn:microsoft.com/office/officeart/2005/8/layout/hList1"/>
    <dgm:cxn modelId="{DBCF8334-02B2-4FA0-A934-5F3898520AD9}" type="presParOf" srcId="{8417BFA3-09CE-4B5A-A64A-020F64435C03}" destId="{22C8BB7E-7F06-4A3A-BA47-A0098563CF0D}" srcOrd="1" destOrd="0" presId="urn:microsoft.com/office/officeart/2005/8/layout/hList1"/>
    <dgm:cxn modelId="{BCB89ECA-8DD7-42CB-850D-51A7E90D9F41}" type="presParOf" srcId="{8417BFA3-09CE-4B5A-A64A-020F64435C03}" destId="{7DFD2B59-4A48-42DE-96C8-85DD6AEA6FE9}" srcOrd="2" destOrd="0" presId="urn:microsoft.com/office/officeart/2005/8/layout/hList1"/>
    <dgm:cxn modelId="{9F6FFA57-F4C6-4CC9-A613-569C29D08E26}" type="presParOf" srcId="{7DFD2B59-4A48-42DE-96C8-85DD6AEA6FE9}" destId="{1C60C038-1E87-4359-9D00-60C6FA045444}" srcOrd="0" destOrd="0" presId="urn:microsoft.com/office/officeart/2005/8/layout/hList1"/>
    <dgm:cxn modelId="{753366C8-F49B-4A08-9497-4BBD57CF5BA5}" type="presParOf" srcId="{7DFD2B59-4A48-42DE-96C8-85DD6AEA6FE9}" destId="{7522C01C-FDEE-42D0-9B15-E1BDC9884BD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9A6438-F1B7-4EC7-A6C6-D84E4A38C69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E818A2D-4255-4872-A030-1A2966C776A5}">
      <dgm:prSet/>
      <dgm:spPr/>
      <dgm:t>
        <a:bodyPr/>
        <a:lstStyle/>
        <a:p>
          <a:pPr algn="ctr" rtl="0"/>
          <a:r>
            <a:rPr lang="ru-RU" b="1" i="1" dirty="0" smtClean="0"/>
            <a:t>Федеральная образовательная программа ДО как стратегический ориентир образовательной политики - 2023»</a:t>
          </a:r>
          <a:endParaRPr lang="ru-RU" dirty="0"/>
        </a:p>
      </dgm:t>
    </dgm:pt>
    <dgm:pt modelId="{BC8547D3-B000-4B33-AE0E-DA55C71FD135}" type="parTrans" cxnId="{8014E985-A70D-45F9-97F4-462324B48D5F}">
      <dgm:prSet/>
      <dgm:spPr/>
      <dgm:t>
        <a:bodyPr/>
        <a:lstStyle/>
        <a:p>
          <a:endParaRPr lang="ru-RU"/>
        </a:p>
      </dgm:t>
    </dgm:pt>
    <dgm:pt modelId="{00105C33-AAD2-43B3-AA9D-A2BF7CB9B8D4}" type="sibTrans" cxnId="{8014E985-A70D-45F9-97F4-462324B48D5F}">
      <dgm:prSet/>
      <dgm:spPr/>
      <dgm:t>
        <a:bodyPr/>
        <a:lstStyle/>
        <a:p>
          <a:endParaRPr lang="ru-RU"/>
        </a:p>
      </dgm:t>
    </dgm:pt>
    <dgm:pt modelId="{B744DE04-5785-45FE-8092-87C1EC6EBF20}" type="pres">
      <dgm:prSet presAssocID="{9F9A6438-F1B7-4EC7-A6C6-D84E4A38C6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03517-7AFA-484D-8E10-7053706FEECF}" type="pres">
      <dgm:prSet presAssocID="{1E818A2D-4255-4872-A030-1A2966C776A5}" presName="parentText" presStyleLbl="node1" presStyleIdx="0" presStyleCnt="1" custLinFactY="61107" custLinFactNeighborX="26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4E985-A70D-45F9-97F4-462324B48D5F}" srcId="{9F9A6438-F1B7-4EC7-A6C6-D84E4A38C69F}" destId="{1E818A2D-4255-4872-A030-1A2966C776A5}" srcOrd="0" destOrd="0" parTransId="{BC8547D3-B000-4B33-AE0E-DA55C71FD135}" sibTransId="{00105C33-AAD2-43B3-AA9D-A2BF7CB9B8D4}"/>
    <dgm:cxn modelId="{91739081-52AD-42A5-93DC-3A3BDB5CF0A0}" type="presOf" srcId="{1E818A2D-4255-4872-A030-1A2966C776A5}" destId="{44B03517-7AFA-484D-8E10-7053706FEECF}" srcOrd="0" destOrd="0" presId="urn:microsoft.com/office/officeart/2005/8/layout/vList2"/>
    <dgm:cxn modelId="{7D82BB60-E8FB-4FCB-A097-5F9FE139E8B5}" type="presOf" srcId="{9F9A6438-F1B7-4EC7-A6C6-D84E4A38C69F}" destId="{B744DE04-5785-45FE-8092-87C1EC6EBF20}" srcOrd="0" destOrd="0" presId="urn:microsoft.com/office/officeart/2005/8/layout/vList2"/>
    <dgm:cxn modelId="{3EF1EE06-6D1F-4D48-90F4-E2989B3D5E84}" type="presParOf" srcId="{B744DE04-5785-45FE-8092-87C1EC6EBF20}" destId="{44B03517-7AFA-484D-8E10-7053706FEE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9A6438-F1B7-4EC7-A6C6-D84E4A38C69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E818A2D-4255-4872-A030-1A2966C776A5}">
      <dgm:prSet/>
      <dgm:spPr/>
      <dgm:t>
        <a:bodyPr/>
        <a:lstStyle/>
        <a:p>
          <a:pPr algn="ctr" rtl="0"/>
          <a:r>
            <a:rPr lang="ru-RU" b="1" dirty="0" smtClean="0"/>
            <a:t>Приказ </a:t>
          </a:r>
          <a:r>
            <a:rPr lang="ru-RU" b="1" dirty="0" err="1" smtClean="0"/>
            <a:t>Минпросвещения</a:t>
          </a:r>
          <a:r>
            <a:rPr lang="ru-RU" b="1" dirty="0" smtClean="0"/>
            <a:t> России от 08.11.2022 N 955</a:t>
          </a:r>
          <a:br>
            <a:rPr lang="ru-RU" b="1" dirty="0" smtClean="0"/>
          </a:br>
          <a:r>
            <a:rPr lang="ru-RU" dirty="0" smtClean="0"/>
            <a:t>"О внесении изменений в ………»</a:t>
          </a:r>
          <a:endParaRPr lang="ru-RU" dirty="0"/>
        </a:p>
      </dgm:t>
    </dgm:pt>
    <dgm:pt modelId="{BC8547D3-B000-4B33-AE0E-DA55C71FD135}" type="parTrans" cxnId="{8014E985-A70D-45F9-97F4-462324B48D5F}">
      <dgm:prSet/>
      <dgm:spPr/>
      <dgm:t>
        <a:bodyPr/>
        <a:lstStyle/>
        <a:p>
          <a:endParaRPr lang="ru-RU"/>
        </a:p>
      </dgm:t>
    </dgm:pt>
    <dgm:pt modelId="{00105C33-AAD2-43B3-AA9D-A2BF7CB9B8D4}" type="sibTrans" cxnId="{8014E985-A70D-45F9-97F4-462324B48D5F}">
      <dgm:prSet/>
      <dgm:spPr/>
      <dgm:t>
        <a:bodyPr/>
        <a:lstStyle/>
        <a:p>
          <a:endParaRPr lang="ru-RU"/>
        </a:p>
      </dgm:t>
    </dgm:pt>
    <dgm:pt modelId="{B744DE04-5785-45FE-8092-87C1EC6EBF20}" type="pres">
      <dgm:prSet presAssocID="{9F9A6438-F1B7-4EC7-A6C6-D84E4A38C6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03517-7AFA-484D-8E10-7053706FEECF}" type="pres">
      <dgm:prSet presAssocID="{1E818A2D-4255-4872-A030-1A2966C776A5}" presName="parentText" presStyleLbl="node1" presStyleIdx="0" presStyleCnt="1" custLinFactY="61107" custLinFactNeighborX="26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4E985-A70D-45F9-97F4-462324B48D5F}" srcId="{9F9A6438-F1B7-4EC7-A6C6-D84E4A38C69F}" destId="{1E818A2D-4255-4872-A030-1A2966C776A5}" srcOrd="0" destOrd="0" parTransId="{BC8547D3-B000-4B33-AE0E-DA55C71FD135}" sibTransId="{00105C33-AAD2-43B3-AA9D-A2BF7CB9B8D4}"/>
    <dgm:cxn modelId="{364A5FA1-A7D1-4FFE-B5A1-022DDC546015}" type="presOf" srcId="{9F9A6438-F1B7-4EC7-A6C6-D84E4A38C69F}" destId="{B744DE04-5785-45FE-8092-87C1EC6EBF20}" srcOrd="0" destOrd="0" presId="urn:microsoft.com/office/officeart/2005/8/layout/vList2"/>
    <dgm:cxn modelId="{80C9B5CB-C7C7-4BCE-A187-5675C3C1DA1D}" type="presOf" srcId="{1E818A2D-4255-4872-A030-1A2966C776A5}" destId="{44B03517-7AFA-484D-8E10-7053706FEECF}" srcOrd="0" destOrd="0" presId="urn:microsoft.com/office/officeart/2005/8/layout/vList2"/>
    <dgm:cxn modelId="{91E88467-8B69-48D2-99E6-2B09DC232880}" type="presParOf" srcId="{B744DE04-5785-45FE-8092-87C1EC6EBF20}" destId="{44B03517-7AFA-484D-8E10-7053706FEE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9A6438-F1B7-4EC7-A6C6-D84E4A38C69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E818A2D-4255-4872-A030-1A2966C776A5}">
      <dgm:prSet/>
      <dgm:spPr/>
      <dgm:t>
        <a:bodyPr/>
        <a:lstStyle/>
        <a:p>
          <a:pPr algn="ctr" rtl="0"/>
          <a:r>
            <a:rPr lang="ru-RU" b="1" dirty="0" smtClean="0"/>
            <a:t>Приказ </a:t>
          </a:r>
          <a:r>
            <a:rPr lang="ru-RU" b="1" dirty="0" err="1" smtClean="0"/>
            <a:t>Минпросвещения</a:t>
          </a:r>
          <a:r>
            <a:rPr lang="ru-RU" b="1" dirty="0" smtClean="0"/>
            <a:t> России от 08.11.2022 N 955</a:t>
          </a:r>
          <a:br>
            <a:rPr lang="ru-RU" b="1" dirty="0" smtClean="0"/>
          </a:br>
          <a:r>
            <a:rPr lang="ru-RU" dirty="0" smtClean="0"/>
            <a:t>"О внесении изменений в ………»</a:t>
          </a:r>
          <a:endParaRPr lang="ru-RU" dirty="0"/>
        </a:p>
      </dgm:t>
    </dgm:pt>
    <dgm:pt modelId="{BC8547D3-B000-4B33-AE0E-DA55C71FD135}" type="parTrans" cxnId="{8014E985-A70D-45F9-97F4-462324B48D5F}">
      <dgm:prSet/>
      <dgm:spPr/>
      <dgm:t>
        <a:bodyPr/>
        <a:lstStyle/>
        <a:p>
          <a:endParaRPr lang="ru-RU"/>
        </a:p>
      </dgm:t>
    </dgm:pt>
    <dgm:pt modelId="{00105C33-AAD2-43B3-AA9D-A2BF7CB9B8D4}" type="sibTrans" cxnId="{8014E985-A70D-45F9-97F4-462324B48D5F}">
      <dgm:prSet/>
      <dgm:spPr/>
      <dgm:t>
        <a:bodyPr/>
        <a:lstStyle/>
        <a:p>
          <a:endParaRPr lang="ru-RU"/>
        </a:p>
      </dgm:t>
    </dgm:pt>
    <dgm:pt modelId="{B744DE04-5785-45FE-8092-87C1EC6EBF20}" type="pres">
      <dgm:prSet presAssocID="{9F9A6438-F1B7-4EC7-A6C6-D84E4A38C6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03517-7AFA-484D-8E10-7053706FEECF}" type="pres">
      <dgm:prSet presAssocID="{1E818A2D-4255-4872-A030-1A2966C776A5}" presName="parentText" presStyleLbl="node1" presStyleIdx="0" presStyleCnt="1" custLinFactY="61107" custLinFactNeighborX="26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4E985-A70D-45F9-97F4-462324B48D5F}" srcId="{9F9A6438-F1B7-4EC7-A6C6-D84E4A38C69F}" destId="{1E818A2D-4255-4872-A030-1A2966C776A5}" srcOrd="0" destOrd="0" parTransId="{BC8547D3-B000-4B33-AE0E-DA55C71FD135}" sibTransId="{00105C33-AAD2-43B3-AA9D-A2BF7CB9B8D4}"/>
    <dgm:cxn modelId="{3D933292-9ADE-4B7B-AABE-85DBDE5114A0}" type="presOf" srcId="{1E818A2D-4255-4872-A030-1A2966C776A5}" destId="{44B03517-7AFA-484D-8E10-7053706FEECF}" srcOrd="0" destOrd="0" presId="urn:microsoft.com/office/officeart/2005/8/layout/vList2"/>
    <dgm:cxn modelId="{05744C03-DBEE-4D48-B517-47161C62A5A6}" type="presOf" srcId="{9F9A6438-F1B7-4EC7-A6C6-D84E4A38C69F}" destId="{B744DE04-5785-45FE-8092-87C1EC6EBF20}" srcOrd="0" destOrd="0" presId="urn:microsoft.com/office/officeart/2005/8/layout/vList2"/>
    <dgm:cxn modelId="{D167CF60-645E-4087-B5E9-B3B43D3513B7}" type="presParOf" srcId="{B744DE04-5785-45FE-8092-87C1EC6EBF20}" destId="{44B03517-7AFA-484D-8E10-7053706FEE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9A6438-F1B7-4EC7-A6C6-D84E4A38C69F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E818A2D-4255-4872-A030-1A2966C776A5}">
      <dgm:prSet/>
      <dgm:spPr/>
      <dgm:t>
        <a:bodyPr/>
        <a:lstStyle/>
        <a:p>
          <a:pPr algn="ctr" rtl="0"/>
          <a:r>
            <a:rPr lang="ru-RU" b="1" dirty="0" smtClean="0"/>
            <a:t>Приказ </a:t>
          </a:r>
          <a:r>
            <a:rPr lang="ru-RU" b="1" dirty="0" err="1" smtClean="0"/>
            <a:t>Минпросвещения</a:t>
          </a:r>
          <a:r>
            <a:rPr lang="ru-RU" b="1" dirty="0" smtClean="0"/>
            <a:t> России от 08.11.2022 N 955</a:t>
          </a:r>
          <a:br>
            <a:rPr lang="ru-RU" b="1" dirty="0" smtClean="0"/>
          </a:br>
          <a:r>
            <a:rPr lang="ru-RU" dirty="0" smtClean="0"/>
            <a:t>"О внесении изменений …»</a:t>
          </a:r>
          <a:endParaRPr lang="ru-RU" dirty="0"/>
        </a:p>
      </dgm:t>
    </dgm:pt>
    <dgm:pt modelId="{BC8547D3-B000-4B33-AE0E-DA55C71FD135}" type="parTrans" cxnId="{8014E985-A70D-45F9-97F4-462324B48D5F}">
      <dgm:prSet/>
      <dgm:spPr/>
      <dgm:t>
        <a:bodyPr/>
        <a:lstStyle/>
        <a:p>
          <a:endParaRPr lang="ru-RU"/>
        </a:p>
      </dgm:t>
    </dgm:pt>
    <dgm:pt modelId="{00105C33-AAD2-43B3-AA9D-A2BF7CB9B8D4}" type="sibTrans" cxnId="{8014E985-A70D-45F9-97F4-462324B48D5F}">
      <dgm:prSet/>
      <dgm:spPr/>
      <dgm:t>
        <a:bodyPr/>
        <a:lstStyle/>
        <a:p>
          <a:endParaRPr lang="ru-RU"/>
        </a:p>
      </dgm:t>
    </dgm:pt>
    <dgm:pt modelId="{B744DE04-5785-45FE-8092-87C1EC6EBF20}" type="pres">
      <dgm:prSet presAssocID="{9F9A6438-F1B7-4EC7-A6C6-D84E4A38C6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B03517-7AFA-484D-8E10-7053706FEECF}" type="pres">
      <dgm:prSet presAssocID="{1E818A2D-4255-4872-A030-1A2966C776A5}" presName="parentText" presStyleLbl="node1" presStyleIdx="0" presStyleCnt="1" custLinFactY="61107" custLinFactNeighborX="26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14E985-A70D-45F9-97F4-462324B48D5F}" srcId="{9F9A6438-F1B7-4EC7-A6C6-D84E4A38C69F}" destId="{1E818A2D-4255-4872-A030-1A2966C776A5}" srcOrd="0" destOrd="0" parTransId="{BC8547D3-B000-4B33-AE0E-DA55C71FD135}" sibTransId="{00105C33-AAD2-43B3-AA9D-A2BF7CB9B8D4}"/>
    <dgm:cxn modelId="{B7B52C8F-CA0F-4C2A-A8FB-57F260413676}" type="presOf" srcId="{1E818A2D-4255-4872-A030-1A2966C776A5}" destId="{44B03517-7AFA-484D-8E10-7053706FEECF}" srcOrd="0" destOrd="0" presId="urn:microsoft.com/office/officeart/2005/8/layout/vList2"/>
    <dgm:cxn modelId="{A641CA2F-E48A-4ED7-8D02-266C63ED862A}" type="presOf" srcId="{9F9A6438-F1B7-4EC7-A6C6-D84E4A38C69F}" destId="{B744DE04-5785-45FE-8092-87C1EC6EBF20}" srcOrd="0" destOrd="0" presId="urn:microsoft.com/office/officeart/2005/8/layout/vList2"/>
    <dgm:cxn modelId="{4CA32E19-17EF-4390-B76D-75BB3CDE08C0}" type="presParOf" srcId="{B744DE04-5785-45FE-8092-87C1EC6EBF20}" destId="{44B03517-7AFA-484D-8E10-7053706FEE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3517-7AFA-484D-8E10-7053706FEECF}">
      <dsp:nvSpPr>
        <dsp:cNvPr id="0" name=""/>
        <dsp:cNvSpPr/>
      </dsp:nvSpPr>
      <dsp:spPr>
        <a:xfrm>
          <a:off x="0" y="77320"/>
          <a:ext cx="7774632" cy="244295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Федеральная образовательная программа ДО как стратегический ориентир образовательной политики - 2023»</a:t>
          </a:r>
          <a:endParaRPr lang="ru-RU" sz="3600" kern="1200" dirty="0"/>
        </a:p>
      </dsp:txBody>
      <dsp:txXfrm>
        <a:off x="119255" y="196575"/>
        <a:ext cx="7536122" cy="22044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264D5-8619-46BB-9689-44C1BC511C47}">
      <dsp:nvSpPr>
        <dsp:cNvPr id="0" name=""/>
        <dsp:cNvSpPr/>
      </dsp:nvSpPr>
      <dsp:spPr>
        <a:xfrm>
          <a:off x="41" y="975485"/>
          <a:ext cx="3970495" cy="18073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2">
                  <a:lumMod val="50000"/>
                </a:schemeClr>
              </a:solidFill>
            </a:rPr>
            <a:t>Приказ Министерства просвещения РФ от 25 ноября 2022 г. № 1028</a:t>
          </a:r>
          <a:br>
            <a:rPr lang="ru-RU" sz="1800" b="1" u="sng" kern="1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1800" b="1" u="sng" kern="1200" dirty="0" smtClean="0">
              <a:solidFill>
                <a:schemeClr val="accent2">
                  <a:lumMod val="50000"/>
                </a:schemeClr>
              </a:solidFill>
            </a:rPr>
            <a:t>"Об утверждении федеральной образовательной программы дошкольного образования«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2">
                  <a:lumMod val="50000"/>
                </a:schemeClr>
              </a:solidFill>
            </a:rPr>
            <a:t>Проект ФАОП ДО для детей с ОВЗ</a:t>
          </a:r>
          <a:endParaRPr lang="ru-RU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1" y="975485"/>
        <a:ext cx="3970495" cy="1807335"/>
      </dsp:txXfrm>
    </dsp:sp>
    <dsp:sp modelId="{D48B056E-39E0-4965-B47D-3B89FE078FA0}">
      <dsp:nvSpPr>
        <dsp:cNvPr id="0" name=""/>
        <dsp:cNvSpPr/>
      </dsp:nvSpPr>
      <dsp:spPr>
        <a:xfrm>
          <a:off x="1" y="3098044"/>
          <a:ext cx="3970495" cy="22640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solidFill>
                <a:schemeClr val="accent2">
                  <a:lumMod val="50000"/>
                </a:schemeClr>
              </a:solidFill>
            </a:rPr>
            <a:t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</a:t>
          </a:r>
          <a:endParaRPr lang="ru-RU" sz="1600" b="1" u="sng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" y="3098044"/>
        <a:ext cx="3970495" cy="2264087"/>
      </dsp:txXfrm>
    </dsp:sp>
    <dsp:sp modelId="{1C60C038-1E87-4359-9D00-60C6FA045444}">
      <dsp:nvSpPr>
        <dsp:cNvPr id="0" name=""/>
        <dsp:cNvSpPr/>
      </dsp:nvSpPr>
      <dsp:spPr>
        <a:xfrm>
          <a:off x="4526406" y="851504"/>
          <a:ext cx="3970495" cy="4808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Дорожная карта введения ФОП ДО</a:t>
          </a:r>
          <a:endParaRPr lang="ru-RU" sz="1800" kern="1200" dirty="0"/>
        </a:p>
      </dsp:txBody>
      <dsp:txXfrm>
        <a:off x="4526406" y="851504"/>
        <a:ext cx="3970495" cy="480852"/>
      </dsp:txXfrm>
    </dsp:sp>
    <dsp:sp modelId="{7522C01C-FDEE-42D0-9B15-E1BDC9884BD7}">
      <dsp:nvSpPr>
        <dsp:cNvPr id="0" name=""/>
        <dsp:cNvSpPr/>
      </dsp:nvSpPr>
      <dsp:spPr>
        <a:xfrm>
          <a:off x="4526406" y="1332357"/>
          <a:ext cx="3970495" cy="415284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Рабочая группа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Корректировка НПА ДОО и НПА по планированию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Система мет. мероприятий 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Кадровое обеспечение, ПК по введению ФОП ДО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Творческие группы по дефицитам и рискам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Отчетность и информирование, сайт</a:t>
          </a:r>
          <a:endParaRPr lang="ru-RU" sz="1800" kern="120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800" kern="1200" dirty="0" smtClean="0"/>
            <a:t>Ресурсное обеспечение, оснащенность ППРС с учетом ФОП ДО</a:t>
          </a:r>
          <a:endParaRPr lang="ru-RU" sz="1800" kern="1200" dirty="0"/>
        </a:p>
        <a:p>
          <a:pPr marL="285750" lvl="1" indent="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4526406" y="1332357"/>
        <a:ext cx="3970495" cy="4152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CADDC-5F77-48D8-B952-FFAC5CE1F441}">
      <dsp:nvSpPr>
        <dsp:cNvPr id="0" name=""/>
        <dsp:cNvSpPr/>
      </dsp:nvSpPr>
      <dsp:spPr>
        <a:xfrm>
          <a:off x="0" y="15149"/>
          <a:ext cx="7336904" cy="17374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err="1" smtClean="0">
              <a:solidFill>
                <a:schemeClr val="accent3">
                  <a:lumMod val="40000"/>
                  <a:lumOff val="60000"/>
                </a:schemeClr>
              </a:solidFill>
            </a:rPr>
            <a:t>Баландина</a:t>
          </a:r>
          <a:r>
            <a:rPr lang="ru-RU" sz="2700" b="1" i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 Людмила Александровна,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к. п. н., старший методист отдела ДО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chemeClr val="accent3">
                  <a:lumMod val="40000"/>
                  <a:lumOff val="60000"/>
                </a:schemeClr>
              </a:solidFill>
            </a:rPr>
            <a:t>ГБУ ДПО РО РИПК и ППРО</a:t>
          </a:r>
          <a:endParaRPr lang="ru-RU" sz="2700" b="1" i="1" kern="1200" dirty="0">
            <a:solidFill>
              <a:schemeClr val="accent3">
                <a:lumMod val="40000"/>
                <a:lumOff val="60000"/>
              </a:schemeClr>
            </a:solidFill>
          </a:endParaRPr>
        </a:p>
      </dsp:txBody>
      <dsp:txXfrm>
        <a:off x="84815" y="99964"/>
        <a:ext cx="7167274" cy="15678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3517-7AFA-484D-8E10-7053706FEECF}">
      <dsp:nvSpPr>
        <dsp:cNvPr id="0" name=""/>
        <dsp:cNvSpPr/>
      </dsp:nvSpPr>
      <dsp:spPr>
        <a:xfrm>
          <a:off x="0" y="198104"/>
          <a:ext cx="9034264" cy="9266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Федеральная образовательная программа ДО как стратегический ориентир образовательной политики - 2023»</a:t>
          </a:r>
          <a:endParaRPr lang="ru-RU" sz="2400" kern="1200" dirty="0"/>
        </a:p>
      </dsp:txBody>
      <dsp:txXfrm>
        <a:off x="45235" y="243339"/>
        <a:ext cx="8943794" cy="8361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3517-7AFA-484D-8E10-7053706FEECF}">
      <dsp:nvSpPr>
        <dsp:cNvPr id="0" name=""/>
        <dsp:cNvSpPr/>
      </dsp:nvSpPr>
      <dsp:spPr>
        <a:xfrm>
          <a:off x="0" y="198104"/>
          <a:ext cx="9034264" cy="9266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Федеральная образовательная программа ДО как стратегический ориентир образовательной политики - 2023»</a:t>
          </a:r>
          <a:endParaRPr lang="ru-RU" sz="2400" kern="1200" dirty="0"/>
        </a:p>
      </dsp:txBody>
      <dsp:txXfrm>
        <a:off x="45235" y="243339"/>
        <a:ext cx="8943794" cy="8361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264D5-8619-46BB-9689-44C1BC511C47}">
      <dsp:nvSpPr>
        <dsp:cNvPr id="0" name=""/>
        <dsp:cNvSpPr/>
      </dsp:nvSpPr>
      <dsp:spPr>
        <a:xfrm>
          <a:off x="209378" y="320903"/>
          <a:ext cx="4038910" cy="117061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accent2">
                  <a:lumMod val="50000"/>
                </a:schemeClr>
              </a:solidFill>
            </a:rPr>
            <a:t>Приказ Министерства просвещения РФ от 25 ноября 2022 г. № 1028</a:t>
          </a:r>
          <a:br>
            <a:rPr lang="ru-RU" sz="2000" b="1" u="sng" kern="1200" dirty="0" smtClean="0">
              <a:solidFill>
                <a:schemeClr val="accent2">
                  <a:lumMod val="50000"/>
                </a:schemeClr>
              </a:solidFill>
            </a:rPr>
          </a:br>
          <a:r>
            <a:rPr lang="ru-RU" sz="2000" b="1" u="sng" kern="1200" dirty="0" smtClean="0">
              <a:solidFill>
                <a:schemeClr val="accent2">
                  <a:lumMod val="50000"/>
                </a:schemeClr>
              </a:solidFill>
            </a:rPr>
            <a:t>"Об утверждении федеральной образовательной программы дошкольного образования»</a:t>
          </a:r>
        </a:p>
      </dsp:txBody>
      <dsp:txXfrm>
        <a:off x="209378" y="320903"/>
        <a:ext cx="4038910" cy="1170611"/>
      </dsp:txXfrm>
    </dsp:sp>
    <dsp:sp modelId="{D48B056E-39E0-4965-B47D-3B89FE078FA0}">
      <dsp:nvSpPr>
        <dsp:cNvPr id="0" name=""/>
        <dsp:cNvSpPr/>
      </dsp:nvSpPr>
      <dsp:spPr>
        <a:xfrm>
          <a:off x="72007" y="2119224"/>
          <a:ext cx="3902637" cy="3595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sng" kern="1200" dirty="0" smtClean="0">
              <a:solidFill>
                <a:schemeClr val="accent2">
                  <a:lumMod val="50000"/>
                </a:schemeClr>
              </a:solidFill>
            </a:rPr>
            <a:t>РЕКОМЕНДАЦИИ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</a:t>
          </a:r>
          <a:endParaRPr lang="ru-RU" sz="1600" b="1" u="sng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72007" y="2119224"/>
        <a:ext cx="3902637" cy="3595879"/>
      </dsp:txXfrm>
    </dsp:sp>
    <dsp:sp modelId="{1C60C038-1E87-4359-9D00-60C6FA045444}">
      <dsp:nvSpPr>
        <dsp:cNvPr id="0" name=""/>
        <dsp:cNvSpPr/>
      </dsp:nvSpPr>
      <dsp:spPr>
        <a:xfrm>
          <a:off x="4608495" y="0"/>
          <a:ext cx="3659328" cy="320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0320" rIns="35560" bIns="2032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Дорожная карта введения ФОП ДО</a:t>
          </a:r>
          <a:endParaRPr lang="ru-RU" sz="500" kern="1200" dirty="0"/>
        </a:p>
      </dsp:txBody>
      <dsp:txXfrm>
        <a:off x="4608495" y="0"/>
        <a:ext cx="3659328" cy="320625"/>
      </dsp:txXfrm>
    </dsp:sp>
    <dsp:sp modelId="{7522C01C-FDEE-42D0-9B15-E1BDC9884BD7}">
      <dsp:nvSpPr>
        <dsp:cNvPr id="0" name=""/>
        <dsp:cNvSpPr/>
      </dsp:nvSpPr>
      <dsp:spPr>
        <a:xfrm>
          <a:off x="4464482" y="256631"/>
          <a:ext cx="3937913" cy="5638525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u="sng" kern="1200" dirty="0" smtClean="0">
              <a:solidFill>
                <a:schemeClr val="accent2">
                  <a:lumMod val="50000"/>
                </a:schemeClr>
              </a:solidFill>
            </a:rPr>
            <a:t>Методические рекомендации по реализации ФОП ДО (письмо </a:t>
          </a:r>
          <a:r>
            <a:rPr lang="ru-RU" sz="2000" b="1" u="sng" kern="1200" dirty="0" err="1" smtClean="0">
              <a:solidFill>
                <a:schemeClr val="accent2">
                  <a:lumMod val="50000"/>
                </a:schemeClr>
              </a:solidFill>
            </a:rPr>
            <a:t>МинпросаРФ</a:t>
          </a:r>
          <a:r>
            <a:rPr lang="ru-RU" sz="2000" b="1" u="sng" kern="1200" dirty="0" smtClean="0">
              <a:solidFill>
                <a:schemeClr val="accent2">
                  <a:lumMod val="50000"/>
                </a:schemeClr>
              </a:solidFill>
            </a:rPr>
            <a:t> от03.03.2023 №03-350 )</a:t>
          </a:r>
          <a:endParaRPr lang="ru-RU" sz="2000" b="1" u="sng" kern="1200" dirty="0">
            <a:solidFill>
              <a:schemeClr val="accent2">
                <a:lumMod val="50000"/>
              </a:schemeClr>
            </a:solidFill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000" b="1" u="sng" kern="1200" dirty="0" err="1" smtClean="0">
              <a:solidFill>
                <a:schemeClr val="accent2">
                  <a:lumMod val="50000"/>
                </a:schemeClr>
              </a:solidFill>
            </a:rPr>
            <a:t>приказм</a:t>
          </a:r>
          <a:r>
            <a:rPr lang="ru-RU" sz="2000" b="1" u="sng" kern="1200" dirty="0" smtClean="0">
              <a:solidFill>
                <a:schemeClr val="accent2">
                  <a:lumMod val="50000"/>
                </a:schemeClr>
              </a:solidFill>
            </a:rPr>
            <a:t> МОПОРО № 283 от 22.03.2023</a:t>
          </a:r>
          <a:endParaRPr lang="ru-RU" sz="2000" b="1" u="sng" kern="1200" dirty="0">
            <a:solidFill>
              <a:schemeClr val="accent2">
                <a:lumMod val="50000"/>
              </a:schemeClr>
            </a:solidFill>
          </a:endParaRPr>
        </a:p>
        <a:p>
          <a:pPr marL="285750" lvl="1" indent="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Рабочая группа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Корректировка НПА ДОО и НПА по планированию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Система мет. мероприятий 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Кадровое обеспечение, ПК по введению ФОП ДО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Творческие группы по дефицитам и рискам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Отчетность и информирование, сайт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Ресурсное обеспечение, оснащенность ППРС с учетом ФОП ДО</a:t>
          </a:r>
          <a:endParaRPr lang="ru-RU" sz="1600" kern="1200" dirty="0"/>
        </a:p>
      </dsp:txBody>
      <dsp:txXfrm>
        <a:off x="4464482" y="256631"/>
        <a:ext cx="3937913" cy="5638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3517-7AFA-484D-8E10-7053706FEECF}">
      <dsp:nvSpPr>
        <dsp:cNvPr id="0" name=""/>
        <dsp:cNvSpPr/>
      </dsp:nvSpPr>
      <dsp:spPr>
        <a:xfrm>
          <a:off x="0" y="198104"/>
          <a:ext cx="9034264" cy="926639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Федеральная образовательная программа ДО как стратегический ориентир образовательной политики - 2023»</a:t>
          </a:r>
          <a:endParaRPr lang="ru-RU" sz="2400" kern="1200" dirty="0"/>
        </a:p>
      </dsp:txBody>
      <dsp:txXfrm>
        <a:off x="45235" y="243339"/>
        <a:ext cx="8943794" cy="8361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3517-7AFA-484D-8E10-7053706FEECF}">
      <dsp:nvSpPr>
        <dsp:cNvPr id="0" name=""/>
        <dsp:cNvSpPr/>
      </dsp:nvSpPr>
      <dsp:spPr>
        <a:xfrm>
          <a:off x="0" y="43664"/>
          <a:ext cx="9034264" cy="10810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Приказ </a:t>
          </a:r>
          <a:r>
            <a:rPr lang="ru-RU" sz="2800" b="1" kern="1200" dirty="0" err="1" smtClean="0"/>
            <a:t>Минпросвещения</a:t>
          </a:r>
          <a:r>
            <a:rPr lang="ru-RU" sz="2800" b="1" kern="1200" dirty="0" smtClean="0"/>
            <a:t> России от 08.11.2022 N 955</a:t>
          </a:r>
          <a:br>
            <a:rPr lang="ru-RU" sz="2800" b="1" kern="1200" dirty="0" smtClean="0"/>
          </a:br>
          <a:r>
            <a:rPr lang="ru-RU" sz="2800" kern="1200" dirty="0" smtClean="0"/>
            <a:t>"О внесении изменений в ………»</a:t>
          </a:r>
          <a:endParaRPr lang="ru-RU" sz="2800" kern="1200" dirty="0"/>
        </a:p>
      </dsp:txBody>
      <dsp:txXfrm>
        <a:off x="52774" y="96438"/>
        <a:ext cx="8928716" cy="9755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3517-7AFA-484D-8E10-7053706FEECF}">
      <dsp:nvSpPr>
        <dsp:cNvPr id="0" name=""/>
        <dsp:cNvSpPr/>
      </dsp:nvSpPr>
      <dsp:spPr>
        <a:xfrm>
          <a:off x="0" y="43664"/>
          <a:ext cx="9034264" cy="10810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Приказ </a:t>
          </a:r>
          <a:r>
            <a:rPr lang="ru-RU" sz="2800" b="1" kern="1200" dirty="0" err="1" smtClean="0"/>
            <a:t>Минпросвещения</a:t>
          </a:r>
          <a:r>
            <a:rPr lang="ru-RU" sz="2800" b="1" kern="1200" dirty="0" smtClean="0"/>
            <a:t> России от 08.11.2022 N 955</a:t>
          </a:r>
          <a:br>
            <a:rPr lang="ru-RU" sz="2800" b="1" kern="1200" dirty="0" smtClean="0"/>
          </a:br>
          <a:r>
            <a:rPr lang="ru-RU" sz="2800" kern="1200" dirty="0" smtClean="0"/>
            <a:t>"О внесении изменений в ………»</a:t>
          </a:r>
          <a:endParaRPr lang="ru-RU" sz="2800" kern="1200" dirty="0"/>
        </a:p>
      </dsp:txBody>
      <dsp:txXfrm>
        <a:off x="52774" y="96438"/>
        <a:ext cx="8928716" cy="9755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03517-7AFA-484D-8E10-7053706FEECF}">
      <dsp:nvSpPr>
        <dsp:cNvPr id="0" name=""/>
        <dsp:cNvSpPr/>
      </dsp:nvSpPr>
      <dsp:spPr>
        <a:xfrm>
          <a:off x="0" y="14675"/>
          <a:ext cx="9100457" cy="84942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Приказ </a:t>
          </a:r>
          <a:r>
            <a:rPr lang="ru-RU" sz="2200" b="1" kern="1200" dirty="0" err="1" smtClean="0"/>
            <a:t>Минпросвещения</a:t>
          </a:r>
          <a:r>
            <a:rPr lang="ru-RU" sz="2200" b="1" kern="1200" dirty="0" smtClean="0"/>
            <a:t> России от 08.11.2022 N 955</a:t>
          </a:r>
          <a:br>
            <a:rPr lang="ru-RU" sz="2200" b="1" kern="1200" dirty="0" smtClean="0"/>
          </a:br>
          <a:r>
            <a:rPr lang="ru-RU" sz="2200" kern="1200" dirty="0" smtClean="0"/>
            <a:t>"О внесении изменений …»</a:t>
          </a:r>
          <a:endParaRPr lang="ru-RU" sz="2200" kern="1200" dirty="0"/>
        </a:p>
      </dsp:txBody>
      <dsp:txXfrm>
        <a:off x="41465" y="56140"/>
        <a:ext cx="9017527" cy="766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D73DD-29A3-446B-99D8-C023E419E792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CC26-72D1-476A-B3A2-0A81F63E1D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fld id="{4DCB2582-3345-4BE6-AD2E-888B018AFF8B}" type="slidenum">
              <a:rPr lang="ru-RU" sz="1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  <a:cs typeface="Segoe UI" pitchFamily="34" charset="0"/>
              </a:rPr>
              <a:pPr algn="r" defTabSz="449263">
                <a:buSzPct val="10000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</a:pPr>
              <a:t>31</a:t>
            </a:fld>
            <a:endParaRPr lang="ru-RU" sz="1200">
              <a:solidFill>
                <a:srgbClr val="000000"/>
              </a:solidFill>
              <a:latin typeface="Calibri" pitchFamily="34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>
            <a:extLst>
              <a:ext uri="{FF2B5EF4-FFF2-40B4-BE49-F238E27FC236}">
                <a16:creationId xmlns="" xmlns:a16="http://schemas.microsoft.com/office/drawing/2014/main" id="{6EBE8EDB-FB58-43EA-AC54-A0E4FEFF4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>
            <a:extLst>
              <a:ext uri="{FF2B5EF4-FFF2-40B4-BE49-F238E27FC236}">
                <a16:creationId xmlns="" xmlns:a16="http://schemas.microsoft.com/office/drawing/2014/main" id="{1C49BF25-D4F4-4E75-BC19-72DA76823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1204" name="Номер слайда 3">
            <a:extLst>
              <a:ext uri="{FF2B5EF4-FFF2-40B4-BE49-F238E27FC236}">
                <a16:creationId xmlns="" xmlns:a16="http://schemas.microsoft.com/office/drawing/2014/main" id="{DE9A8717-9A03-4D94-9D47-2CFDAB9E8A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38691BF-5B96-43AB-B09A-B851B8D710AE}" type="slidenum">
              <a:rPr lang="ru-RU" altLang="ru-RU"/>
              <a:pPr/>
              <a:t>61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19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>
            <a:extLst>
              <a:ext uri="{FF2B5EF4-FFF2-40B4-BE49-F238E27FC236}">
                <a16:creationId xmlns="" xmlns:a16="http://schemas.microsoft.com/office/drawing/2014/main" id="{8B8E7186-62B2-4023-8119-85573291C5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>
            <a:extLst>
              <a:ext uri="{FF2B5EF4-FFF2-40B4-BE49-F238E27FC236}">
                <a16:creationId xmlns="" xmlns:a16="http://schemas.microsoft.com/office/drawing/2014/main" id="{D2E7DF2F-563A-452F-AD02-FC61A23E95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2228" name="Номер слайда 3">
            <a:extLst>
              <a:ext uri="{FF2B5EF4-FFF2-40B4-BE49-F238E27FC236}">
                <a16:creationId xmlns="" xmlns:a16="http://schemas.microsoft.com/office/drawing/2014/main" id="{D3156EAE-4D37-428F-9E15-D6B8153A98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57E73FD-5821-4EF2-AAF9-88D401A1BC78}" type="slidenum">
              <a:rPr lang="ru-RU" altLang="ru-RU"/>
              <a:pPr/>
              <a:t>62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="" xmlns:a16="http://schemas.microsoft.com/office/drawing/2014/main" id="{22FBF0AC-E687-47EA-903C-EF2825DCA6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="" xmlns:a16="http://schemas.microsoft.com/office/drawing/2014/main" id="{3ABB5F9C-0CC6-48DF-A94B-EB22CFCB70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4276" name="Номер слайда 3">
            <a:extLst>
              <a:ext uri="{FF2B5EF4-FFF2-40B4-BE49-F238E27FC236}">
                <a16:creationId xmlns="" xmlns:a16="http://schemas.microsoft.com/office/drawing/2014/main" id="{655253DC-98BD-40F6-A2C2-86DA6B162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0A6A7DC-3067-4169-8BFF-92F2E2300B00}" type="slidenum">
              <a:rPr lang="ru-RU" altLang="ru-RU"/>
              <a:pPr/>
              <a:t>64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9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58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1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3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664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7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8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38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0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40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upervip.1metodist.ru/?utm_medium=letter&amp;utm_source=letter_demo&amp;utm_campaign=letter_demo_2023.02.04_ssm_promo_04022023&amp;utm_content=6598153&amp;btx=6598153&amp;mailsys=ss&amp;token=3b6b31a0-bcaa-11a0-bf72-2d018d118a22&amp;ttl=7776000&amp;ustp=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upervip.1metodist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demo=2&amp;base=LAW&amp;n=318172&amp;date=08.02.2023&amp;dst=100049&amp;field=134" TargetMode="External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hyperlink" Target="https://login.consultant.ru/link/?req=doc&amp;demo=2&amp;base=LAW&amp;n=318172&amp;date=08.02.2023&amp;dst=100056&amp;field=13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demo=2&amp;base=LAW&amp;n=318172&amp;date=08.02.2023&amp;dst=100076&amp;field=134" TargetMode="External"/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hyperlink" Target="https://login.consultant.ru/link/?req=doc&amp;demo=2&amp;base=LAW&amp;n=318172&amp;date=08.02.2023&amp;dst=100094&amp;field=134" TargetMode="External"/><Relationship Id="rId4" Type="http://schemas.openxmlformats.org/officeDocument/2006/relationships/diagramQuickStyle" Target="../diagrams/quickStyle7.xml"/><Relationship Id="rId9" Type="http://schemas.openxmlformats.org/officeDocument/2006/relationships/hyperlink" Target="https://login.consultant.ru/link/?req=doc&amp;demo=2&amp;base=LAW&amp;n=318172&amp;date=08.02.2023&amp;dst=100083&amp;field=13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demo=2&amp;base=LAW&amp;n=318172&amp;date=08.02.2023&amp;dst=100137&amp;field=134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login.consultant.ru/link/?req=doc&amp;demo=2&amp;base=LAW&amp;n=371594&amp;date=08.02.2023&amp;dst=100047&amp;field=134" TargetMode="External"/><Relationship Id="rId3" Type="http://schemas.openxmlformats.org/officeDocument/2006/relationships/diagramLayout" Target="../diagrams/layout9.xml"/><Relationship Id="rId7" Type="http://schemas.openxmlformats.org/officeDocument/2006/relationships/hyperlink" Target="https://login.consultant.ru/link/?req=doc&amp;demo=2&amp;base=LAW&amp;n=375839&amp;date=08.02.2023&amp;dst=100137&amp;field=134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hyperlink" Target="https://login.consultant.ru/link/?req=doc&amp;demo=2&amp;base=LAW&amp;n=318172&amp;date=08.02.2023&amp;dst=100285&amp;field=134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.profkiosk.ru/eServices/service_content/file/e1ca43b2-58e5-4636-a141-5707c37052c0.docx;02-03%20Planiruemye%20rezultaty%20v%20rannem%20vozraste.docx" TargetMode="External"/><Relationship Id="rId7" Type="http://schemas.openxmlformats.org/officeDocument/2006/relationships/hyperlink" Target="https://e.profkiosk.ru/eServices/service_content/file/f648e6d5-9949-4caa-985c-4e411f57a314.docx;07%20Planiruemye%20rezultaty%20na%20ehtape%20zaversheniya%20osvoeniya%20FOP.docx" TargetMode="External"/><Relationship Id="rId2" Type="http://schemas.openxmlformats.org/officeDocument/2006/relationships/hyperlink" Target="https://e.profkiosk.ru/eServices/service_content/file/0231c7b1-c7f4-477f-9778-9377084193c0.docx;01%20Planiruemye%20rezultaty%20v%20mladencheskom%20vozraste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.profkiosk.ru/eServices/service_content/file/5612df24-424f-4b44-85b8-74ccc6cd021d.docx;06%20Planiruemye%20rezultaty%20k%20shesti%20godam.docx" TargetMode="External"/><Relationship Id="rId5" Type="http://schemas.openxmlformats.org/officeDocument/2006/relationships/hyperlink" Target="https://e.profkiosk.ru/eServices/service_content/file/003f6bc6-3c6a-4b20-b549-57d55c12492a.docx;05%20Planiruemye%20rezultaty%20k%20pyati%20godam.docx" TargetMode="External"/><Relationship Id="rId4" Type="http://schemas.openxmlformats.org/officeDocument/2006/relationships/hyperlink" Target="https://e.profkiosk.ru/eServices/service_content/file/0b71f799-d463-41e7-918e-c9705bc2183f.docx;04%20Planiruemye%20rezultaty%20k%20chetyrem%20godam.docx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.rukdobra.ru/npd-doc?npmid=99&amp;npid=351825406&amp;anchor=ZAP1RGK3ET" TargetMode="External"/><Relationship Id="rId2" Type="http://schemas.openxmlformats.org/officeDocument/2006/relationships/hyperlink" Target="https://www.consultant.ru/document/cons_doc_LAW_427331/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ation.pravo.gov.ru/Document/View/0001202212280044" TargetMode="Externa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edu.gov.ru/document/f4f7837770384bfa1faa1827ec8d72d4/download/5558/" TargetMode="Externa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.rukdobra.ru/npd-doc?npmid=99&amp;npid=578324395&amp;anchor=ZAP1QR83GE" TargetMode="External"/><Relationship Id="rId2" Type="http://schemas.openxmlformats.org/officeDocument/2006/relationships/hyperlink" Target="https://e.rukdobra.ru/npd-doc?npmid=99&amp;npid=578324395&amp;anchor=XA00M6K2ME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22216330"/>
              </p:ext>
            </p:extLst>
          </p:nvPr>
        </p:nvGraphicFramePr>
        <p:xfrm>
          <a:off x="827584" y="908720"/>
          <a:ext cx="777463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38297529"/>
              </p:ext>
            </p:extLst>
          </p:nvPr>
        </p:nvGraphicFramePr>
        <p:xfrm>
          <a:off x="1475656" y="4221088"/>
          <a:ext cx="7336904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177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697231" cy="576064"/>
          </a:xfrm>
        </p:spPr>
        <p:txBody>
          <a:bodyPr>
            <a:normAutofit fontScale="90000"/>
          </a:bodyPr>
          <a:lstStyle/>
          <a:p>
            <a:pPr defTabSz="1216152">
              <a:spcBef>
                <a:spcPts val="0"/>
              </a:spcBef>
            </a:pP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ru-RU" sz="31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Федеральный закон от 29 декабря 2012 г. № 273-ФЗ «Об образовании в Российской Федерации</a:t>
            </a:r>
            <a:r>
              <a:rPr lang="ru-RU" sz="3200" b="1" dirty="0" smtClean="0"/>
              <a:t>»</a:t>
            </a:r>
            <a:endParaRPr lang="ru-RU" sz="31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334" y="1196752"/>
            <a:ext cx="9055666" cy="5472608"/>
          </a:xfrm>
        </p:spPr>
        <p:txBody>
          <a:bodyPr>
            <a:normAutofit fontScale="47500" lnSpcReduction="20000"/>
          </a:bodyPr>
          <a:lstStyle/>
          <a:p>
            <a:r>
              <a:rPr lang="ru-RU" sz="7200" dirty="0" smtClean="0">
                <a:hlinkClick r:id="rId2"/>
              </a:rPr>
              <a:t>Федерального </a:t>
            </a:r>
            <a:r>
              <a:rPr lang="ru-RU" sz="7200" dirty="0">
                <a:hlinkClick r:id="rId2"/>
              </a:rPr>
              <a:t>закона от 26.05.2021 N 144-ФЗ</a:t>
            </a:r>
            <a:r>
              <a:rPr lang="ru-RU" sz="7200" dirty="0"/>
              <a:t> (в части изменений, вступающих в силу с 1 сентября 2023 года);</a:t>
            </a:r>
          </a:p>
          <a:p>
            <a:r>
              <a:rPr lang="ru-RU" sz="7200" dirty="0">
                <a:hlinkClick r:id="rId2"/>
              </a:rPr>
              <a:t>Федерального закона от 19.12.2022 N 537-ФЗ</a:t>
            </a:r>
            <a:r>
              <a:rPr lang="ru-RU" sz="7200" dirty="0"/>
              <a:t> с 18 июня 2023 года;</a:t>
            </a:r>
          </a:p>
          <a:p>
            <a:r>
              <a:rPr lang="ru-RU" sz="7200" dirty="0">
                <a:hlinkClick r:id="rId2"/>
              </a:rPr>
              <a:t>Федерального закона от 29.12.2022 N 631-ФЗ</a:t>
            </a:r>
            <a:r>
              <a:rPr lang="ru-RU" sz="7200" dirty="0"/>
              <a:t> с 1 сентября 2023 года;</a:t>
            </a:r>
          </a:p>
          <a:p>
            <a:r>
              <a:rPr lang="ru-RU" sz="7200" dirty="0">
                <a:hlinkClick r:id="rId2"/>
              </a:rPr>
              <a:t>Федерального закона от 29.12.2022 N 614-ФЗ</a:t>
            </a:r>
            <a:r>
              <a:rPr lang="ru-RU" sz="7200" dirty="0"/>
              <a:t> с 1 июля 2023 года.</a:t>
            </a:r>
          </a:p>
          <a:p>
            <a:pPr marL="0" indent="0" algn="just" defTabSz="1216152">
              <a:buClr>
                <a:srgbClr val="374C81"/>
              </a:buClr>
              <a:buNone/>
            </a:pPr>
            <a:r>
              <a:rPr lang="ru-RU" sz="7400" b="1" dirty="0" smtClean="0"/>
              <a:t> </a:t>
            </a:r>
          </a:p>
          <a:p>
            <a:pPr marL="0" indent="0" defTabSz="1216152">
              <a:buClr>
                <a:srgbClr val="374C81"/>
              </a:buClr>
              <a:buNone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4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5008" y="404664"/>
            <a:ext cx="8928992" cy="576064"/>
          </a:xfrm>
        </p:spPr>
        <p:txBody>
          <a:bodyPr>
            <a:normAutofit fontScale="90000"/>
          </a:bodyPr>
          <a:lstStyle/>
          <a:p>
            <a:pPr defTabSz="1216152">
              <a:spcBef>
                <a:spcPts val="0"/>
              </a:spcBef>
            </a:pPr>
            <a:r>
              <a:rPr lang="ru-RU" sz="1800" b="1" dirty="0"/>
              <a:t>Приказ Министерства просвещения РФ от </a:t>
            </a:r>
            <a:r>
              <a:rPr lang="ru-RU" sz="1800" b="1" dirty="0" err="1">
                <a:solidFill>
                  <a:srgbClr val="374C81"/>
                </a:solidFill>
              </a:rPr>
              <a:t>от</a:t>
            </a:r>
            <a:r>
              <a:rPr lang="ru-RU" sz="1800" b="1" dirty="0">
                <a:solidFill>
                  <a:srgbClr val="374C81"/>
                </a:solidFill>
              </a:rPr>
              <a:t> 31 июля 2020 г.№373 </a:t>
            </a:r>
            <a:r>
              <a:rPr lang="ru-RU" sz="1800" b="1" dirty="0" smtClean="0">
                <a:solidFill>
                  <a:srgbClr val="374C81"/>
                </a:solidFill>
              </a:rPr>
              <a:t/>
            </a:r>
            <a:br>
              <a:rPr lang="ru-RU" sz="1800" b="1" dirty="0" smtClean="0">
                <a:solidFill>
                  <a:srgbClr val="374C81"/>
                </a:solidFill>
              </a:rPr>
            </a:br>
            <a:r>
              <a:rPr lang="ru-RU" sz="1800" b="1" dirty="0" smtClean="0"/>
              <a:t>"</a:t>
            </a:r>
            <a:r>
              <a:rPr lang="ru-RU" sz="1800" b="1" dirty="0"/>
              <a:t>Об утверждении Порядка организации и осуществления образовательной деятельности по </a:t>
            </a:r>
            <a:r>
              <a:rPr lang="ru-RU" sz="1800" b="1" dirty="0" smtClean="0"/>
              <a:t>ООП - ОП ДО».</a:t>
            </a:r>
            <a:r>
              <a:rPr lang="ru-RU" sz="1800" b="1" dirty="0" smtClean="0">
                <a:solidFill>
                  <a:srgbClr val="FF0000"/>
                </a:solidFill>
              </a:rPr>
              <a:t>(</a:t>
            </a:r>
            <a:r>
              <a:rPr lang="ru-RU" sz="1800" b="1" dirty="0">
                <a:solidFill>
                  <a:srgbClr val="FF0000"/>
                </a:solidFill>
              </a:rPr>
              <a:t>вступил в силу с 1 января 2021г</a:t>
            </a:r>
            <a:r>
              <a:rPr lang="ru-RU" sz="1800" b="1" dirty="0" smtClean="0">
                <a:solidFill>
                  <a:srgbClr val="FF0000"/>
                </a:solidFill>
              </a:rPr>
              <a:t>.)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endParaRPr lang="ru-RU" sz="31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334" y="836712"/>
            <a:ext cx="9055666" cy="583264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5400" dirty="0" smtClean="0"/>
              <a:t>Изменился </a:t>
            </a:r>
            <a:r>
              <a:rPr lang="ru-RU" sz="5400" dirty="0"/>
              <a:t>Порядок организации образовательной деятельности в </a:t>
            </a:r>
            <a:r>
              <a:rPr lang="ru-RU" sz="5400" dirty="0" smtClean="0"/>
              <a:t>ДОО. </a:t>
            </a:r>
          </a:p>
          <a:p>
            <a:pPr algn="just"/>
            <a:r>
              <a:rPr lang="ru-RU" sz="4800" dirty="0" smtClean="0"/>
              <a:t>Изменения </a:t>
            </a:r>
            <a:r>
              <a:rPr lang="ru-RU" sz="4800" dirty="0"/>
              <a:t>коснулись двух пунктов Порядка и действуют с 12 января (</a:t>
            </a:r>
            <a:r>
              <a:rPr lang="ru-RU" sz="4800" dirty="0">
                <a:hlinkClick r:id="rId2"/>
              </a:rPr>
              <a:t>приказ </a:t>
            </a:r>
            <a:r>
              <a:rPr lang="ru-RU" sz="4800" dirty="0" err="1">
                <a:hlinkClick r:id="rId2"/>
              </a:rPr>
              <a:t>Минпросвещения</a:t>
            </a:r>
            <a:r>
              <a:rPr lang="ru-RU" sz="4800" dirty="0">
                <a:hlinkClick r:id="rId2"/>
              </a:rPr>
              <a:t> от 01.12.2022 № 1048</a:t>
            </a:r>
            <a:r>
              <a:rPr lang="ru-RU" sz="4800" dirty="0"/>
              <a:t>, </a:t>
            </a:r>
            <a:r>
              <a:rPr lang="ru-RU" sz="4800" dirty="0">
                <a:solidFill>
                  <a:srgbClr val="FF0000"/>
                </a:solidFill>
              </a:rPr>
              <a:t>зарегистрирован Минюстом 12.01.2023</a:t>
            </a:r>
            <a:r>
              <a:rPr lang="ru-RU" sz="4800" dirty="0"/>
              <a:t>).</a:t>
            </a:r>
            <a:br>
              <a:rPr lang="ru-RU" sz="4800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400" dirty="0"/>
              <a:t>Ведомство обязало разрабатывать образовательные программы дошкольного образования </a:t>
            </a:r>
            <a:r>
              <a:rPr lang="ru-RU" sz="4400" b="1" dirty="0"/>
              <a:t>в соответствии </a:t>
            </a:r>
            <a:r>
              <a:rPr lang="ru-RU" sz="4400" dirty="0"/>
              <a:t>с ФГОС ДО и ФОП ДО вместо примерных образовательных программ, как было раньше.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По</a:t>
            </a:r>
            <a:r>
              <a:rPr lang="ru-RU" sz="4400" dirty="0"/>
              <a:t> новым правилам, содержание и планируемые результаты образовательных программ всех детских садов должны быть не ниже, чем в ФОП ДО (</a:t>
            </a:r>
            <a:r>
              <a:rPr lang="ru-RU" sz="4400" dirty="0">
                <a:hlinkClick r:id="rId2"/>
              </a:rPr>
              <a:t>п. 1</a:t>
            </a:r>
            <a:r>
              <a:rPr lang="ru-RU" sz="4400" dirty="0"/>
              <a:t> Изменений, утв. </a:t>
            </a:r>
            <a:r>
              <a:rPr lang="ru-RU" sz="4400" dirty="0">
                <a:hlinkClick r:id="rId2"/>
              </a:rPr>
              <a:t>приказом </a:t>
            </a:r>
            <a:r>
              <a:rPr lang="ru-RU" sz="4400" dirty="0" err="1">
                <a:hlinkClick r:id="rId2"/>
              </a:rPr>
              <a:t>Минпросвещения</a:t>
            </a:r>
            <a:r>
              <a:rPr lang="ru-RU" sz="4400" dirty="0">
                <a:hlinkClick r:id="rId2"/>
              </a:rPr>
              <a:t> от 01.12.2022 № 1048</a:t>
            </a:r>
            <a:r>
              <a:rPr lang="ru-RU" sz="4400" dirty="0"/>
              <a:t>).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 smtClean="0"/>
              <a:t>Еще </a:t>
            </a:r>
            <a:r>
              <a:rPr lang="ru-RU" sz="4400" dirty="0"/>
              <a:t>одно изменение коснулось семейных дошкольных групп, которые могут организовывать детские сады. Теперь цель данных семейных групп – удовлетворить потребность населения не в услугах дошкольного образования в семьях, а «в дошкольном образовании в семьях» (</a:t>
            </a:r>
            <a:r>
              <a:rPr lang="ru-RU" sz="4400" dirty="0">
                <a:hlinkClick r:id="rId2"/>
              </a:rPr>
              <a:t>п. 2</a:t>
            </a:r>
            <a:r>
              <a:rPr lang="ru-RU" sz="4400" dirty="0"/>
              <a:t> Изменений, утв. </a:t>
            </a:r>
            <a:r>
              <a:rPr lang="ru-RU" sz="4400" dirty="0">
                <a:hlinkClick r:id="rId2"/>
              </a:rPr>
              <a:t>Приказом </a:t>
            </a:r>
            <a:r>
              <a:rPr lang="ru-RU" sz="4400" dirty="0" err="1">
                <a:hlinkClick r:id="rId2"/>
              </a:rPr>
              <a:t>Минпросвещения</a:t>
            </a:r>
            <a:r>
              <a:rPr lang="ru-RU" sz="4400" dirty="0">
                <a:hlinkClick r:id="rId2"/>
              </a:rPr>
              <a:t> от 01.12.2022 № 1048</a:t>
            </a:r>
            <a:r>
              <a:rPr lang="ru-RU" sz="4400" dirty="0" smtClean="0"/>
              <a:t>).</a:t>
            </a:r>
          </a:p>
          <a:p>
            <a:pPr marL="0" indent="0" algn="just">
              <a:buNone/>
            </a:pPr>
            <a:r>
              <a:rPr lang="ru-RU" sz="4400" dirty="0" smtClean="0"/>
              <a:t> </a:t>
            </a:r>
            <a:r>
              <a:rPr lang="ru-RU" sz="4400" dirty="0"/>
              <a:t>Данное положение соответствует федеральному закону, который исключил понятие «образовательная услуга» из </a:t>
            </a:r>
            <a:r>
              <a:rPr lang="ru-RU" sz="4400" dirty="0">
                <a:hlinkClick r:id="rId2"/>
              </a:rPr>
              <a:t>закона</a:t>
            </a:r>
            <a:r>
              <a:rPr lang="ru-RU" sz="4400" dirty="0"/>
              <a:t> об образовании. При этом семейные дошкольные группы также могут быть любой направленности или осуществлять присмотр и уход за детьми и не реализовывать образовательную программу дошкольного образования</a:t>
            </a:r>
            <a:r>
              <a:rPr lang="ru-RU" sz="4400" dirty="0" smtClean="0"/>
              <a:t>.</a:t>
            </a:r>
          </a:p>
          <a:p>
            <a:pPr marL="0" indent="0">
              <a:buNone/>
            </a:pPr>
            <a:endParaRPr lang="ru-RU" sz="4400" dirty="0"/>
          </a:p>
          <a:p>
            <a:r>
              <a:rPr lang="ru-RU" sz="4400" b="1" dirty="0"/>
              <a:t>Источник: </a:t>
            </a:r>
            <a:r>
              <a:rPr lang="ru-RU" sz="4400" dirty="0">
                <a:hlinkClick r:id="rId2"/>
              </a:rPr>
              <a:t>Федеральный закон от 14.07.2022 № 295-ФЗ</a:t>
            </a:r>
            <a:r>
              <a:rPr lang="ru-RU" sz="4400" dirty="0"/>
              <a:t>, </a:t>
            </a:r>
            <a:r>
              <a:rPr lang="ru-RU" sz="4400" dirty="0">
                <a:hlinkClick r:id="rId2"/>
              </a:rPr>
              <a:t>приказ </a:t>
            </a:r>
            <a:r>
              <a:rPr lang="ru-RU" sz="4400" dirty="0" err="1">
                <a:hlinkClick r:id="rId2"/>
              </a:rPr>
              <a:t>Минпросвещения</a:t>
            </a:r>
            <a:r>
              <a:rPr lang="ru-RU" sz="4400" dirty="0">
                <a:hlinkClick r:id="rId2"/>
              </a:rPr>
              <a:t> от 01.12.2022 № 1048</a:t>
            </a:r>
            <a:r>
              <a:rPr lang="ru-RU" sz="4400" dirty="0"/>
              <a:t>, </a:t>
            </a:r>
            <a:r>
              <a:rPr lang="ru-RU" sz="4400" dirty="0">
                <a:hlinkClick r:id="rId2"/>
              </a:rPr>
              <a:t>приказ </a:t>
            </a:r>
            <a:r>
              <a:rPr lang="ru-RU" sz="4400" dirty="0" err="1">
                <a:hlinkClick r:id="rId2"/>
              </a:rPr>
              <a:t>Минпросвещения</a:t>
            </a:r>
            <a:r>
              <a:rPr lang="ru-RU" sz="4400" dirty="0">
                <a:hlinkClick r:id="rId2"/>
              </a:rPr>
              <a:t> от 31.07.2020 № 373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300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4901823"/>
              </p:ext>
            </p:extLst>
          </p:nvPr>
        </p:nvGraphicFramePr>
        <p:xfrm>
          <a:off x="43543" y="-99392"/>
          <a:ext cx="9034264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12776"/>
            <a:ext cx="1124494" cy="13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2069" y="1139259"/>
            <a:ext cx="489193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1.6. Стандарт направлен на решение следующих задач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П.3) </a:t>
            </a:r>
            <a:r>
              <a:rPr lang="ru-RU" dirty="0">
                <a:hlinkClick r:id="rId8"/>
              </a:rPr>
              <a:t>В подпункте 3 пункта 1.6</a:t>
            </a:r>
            <a:r>
              <a:rPr lang="ru-RU" dirty="0"/>
              <a:t> </a:t>
            </a:r>
            <a:r>
              <a:rPr lang="ru-RU" b="1" dirty="0"/>
              <a:t>ФГОС ДО</a:t>
            </a:r>
          </a:p>
          <a:p>
            <a:pPr algn="ctr"/>
            <a:r>
              <a:rPr lang="ru-RU" b="1" dirty="0"/>
              <a:t>слово "основных" исключить</a:t>
            </a:r>
            <a:r>
              <a:rPr lang="ru-RU" dirty="0"/>
              <a:t>). </a:t>
            </a:r>
          </a:p>
          <a:p>
            <a:pPr algn="ctr"/>
            <a:r>
              <a:rPr lang="ru-RU" dirty="0" smtClean="0"/>
              <a:t>обеспечения </a:t>
            </a:r>
            <a:r>
              <a:rPr lang="ru-RU" dirty="0"/>
              <a:t>преемственности целей, задач и содержания образования, реализуемых в рамках образовательных программ различных уровней (далее - преемственность </a:t>
            </a:r>
            <a:r>
              <a:rPr lang="ru-RU" strike="sngStrike" dirty="0">
                <a:solidFill>
                  <a:srgbClr val="FF0000"/>
                </a:solidFill>
              </a:rPr>
              <a:t>основных </a:t>
            </a:r>
            <a:r>
              <a:rPr lang="ru-RU" dirty="0"/>
              <a:t>образовательных программ дошкольного и начального общего образования);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</a:t>
            </a:r>
            <a:r>
              <a:rPr lang="ru-RU" dirty="0">
                <a:hlinkClick r:id="rId9"/>
              </a:rPr>
              <a:t>пункт 1.7</a:t>
            </a:r>
            <a:r>
              <a:rPr lang="ru-RU" dirty="0"/>
              <a:t> изложить в следующей редакции:</a:t>
            </a:r>
          </a:p>
          <a:p>
            <a:r>
              <a:rPr lang="ru-RU" dirty="0"/>
              <a:t>"1.7. Стандарт является основой для:</a:t>
            </a:r>
          </a:p>
          <a:p>
            <a:pPr marL="342900" indent="-342900">
              <a:buAutoNum type="arabicParenR"/>
            </a:pPr>
            <a:r>
              <a:rPr lang="ru-RU" dirty="0" smtClean="0"/>
              <a:t>разработки </a:t>
            </a:r>
            <a:r>
              <a:rPr lang="ru-RU" dirty="0"/>
              <a:t>федеральной образовательной программы дошкольного образования (далее - федеральная программа</a:t>
            </a:r>
            <a:r>
              <a:rPr lang="ru-RU" dirty="0" smtClean="0"/>
              <a:t>)</a:t>
            </a:r>
          </a:p>
          <a:p>
            <a:r>
              <a:rPr lang="ru-RU" dirty="0"/>
              <a:t>2</a:t>
            </a:r>
            <a:r>
              <a:rPr lang="ru-RU" dirty="0" smtClean="0"/>
              <a:t>) разработки </a:t>
            </a:r>
            <a:r>
              <a:rPr lang="ru-RU" dirty="0"/>
              <a:t>Программы;</a:t>
            </a:r>
            <a:r>
              <a:rPr lang="ru-RU" dirty="0" smtClean="0"/>
              <a:t> </a:t>
            </a:r>
            <a:r>
              <a:rPr lang="ru-RU" strike="sngStrike" dirty="0" smtClean="0">
                <a:solidFill>
                  <a:srgbClr val="FF0000"/>
                </a:solidFill>
              </a:rPr>
              <a:t>разработки </a:t>
            </a:r>
            <a:r>
              <a:rPr lang="ru-RU" strike="sngStrike" dirty="0">
                <a:solidFill>
                  <a:srgbClr val="FF0000"/>
                </a:solidFill>
              </a:rPr>
              <a:t>вариативных примерных образовательных программ дошкольного образования (далее </a:t>
            </a:r>
            <a:r>
              <a:rPr lang="ru-RU" strike="sngStrike" dirty="0" smtClean="0">
                <a:solidFill>
                  <a:srgbClr val="FF0000"/>
                </a:solidFill>
              </a:rPr>
              <a:t>– прим. </a:t>
            </a:r>
            <a:r>
              <a:rPr lang="ru-RU" strike="sngStrike" dirty="0">
                <a:solidFill>
                  <a:srgbClr val="FF0000"/>
                </a:solidFill>
              </a:rPr>
              <a:t>программы);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657" y="1133356"/>
            <a:ext cx="34198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Приказ </a:t>
            </a:r>
            <a:r>
              <a:rPr lang="ru-RU" b="1" dirty="0" err="1"/>
              <a:t>Минпросвещения</a:t>
            </a:r>
            <a:r>
              <a:rPr lang="ru-RU" b="1" dirty="0"/>
              <a:t> России </a:t>
            </a:r>
            <a:r>
              <a:rPr lang="ru-RU" b="1" u="sng" dirty="0"/>
              <a:t>от 08.11.2022 N 955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"О внесении изменений в некоторые приказы Министерства образования и науки Российской Федерации и Министерства просвещения Российской Федерации,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нарушениями)"</a:t>
            </a:r>
            <a:br>
              <a:rPr lang="ru-RU" dirty="0"/>
            </a:br>
            <a:r>
              <a:rPr lang="ru-RU" dirty="0"/>
              <a:t>(Зарегистрировано в Минюсте России </a:t>
            </a:r>
            <a:r>
              <a:rPr lang="ru-RU" b="1" dirty="0"/>
              <a:t>06.02.2023 </a:t>
            </a:r>
            <a:r>
              <a:rPr lang="ru-RU" dirty="0"/>
              <a:t>N 72264)</a:t>
            </a: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64681"/>
            <a:ext cx="3995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3667795" y="886350"/>
            <a:ext cx="484632" cy="5400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57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3496350"/>
              </p:ext>
            </p:extLst>
          </p:nvPr>
        </p:nvGraphicFramePr>
        <p:xfrm>
          <a:off x="43543" y="-99392"/>
          <a:ext cx="9034264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06" y="1600145"/>
            <a:ext cx="1124494" cy="13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139259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2.6.   Содержание </a:t>
            </a:r>
            <a:r>
              <a:rPr lang="ru-RU" dirty="0"/>
              <a:t>Программы должно обеспечивать физическое и психическое развитие детей в различных видах деятельности и охватывать следующие структурные единицы, представляющие определенные </a:t>
            </a:r>
            <a:r>
              <a:rPr lang="ru-RU" u="sng" dirty="0">
                <a:solidFill>
                  <a:srgbClr val="C00000"/>
                </a:solidFill>
              </a:rPr>
              <a:t>направления обучения и воспитания детей </a:t>
            </a:r>
            <a:r>
              <a:rPr lang="ru-RU" dirty="0"/>
              <a:t>(далее - образовательные области):</a:t>
            </a:r>
          </a:p>
          <a:p>
            <a:pPr fontAlgn="base"/>
            <a:r>
              <a:rPr lang="ru-RU" dirty="0"/>
              <a:t>социально-коммуникативное развитие;</a:t>
            </a:r>
          </a:p>
          <a:p>
            <a:pPr fontAlgn="base"/>
            <a:r>
              <a:rPr lang="ru-RU" dirty="0"/>
              <a:t>познавательное развитие;</a:t>
            </a:r>
          </a:p>
          <a:p>
            <a:pPr fontAlgn="base"/>
            <a:r>
              <a:rPr lang="ru-RU" dirty="0"/>
              <a:t>речевое развитие;</a:t>
            </a:r>
          </a:p>
          <a:p>
            <a:pPr fontAlgn="base"/>
            <a:r>
              <a:rPr lang="ru-RU" dirty="0"/>
              <a:t>художественно-эстетическое развитие</a:t>
            </a:r>
            <a:r>
              <a:rPr lang="ru-RU" dirty="0" smtClean="0"/>
              <a:t>;</a:t>
            </a:r>
            <a:r>
              <a:rPr lang="ru-RU" dirty="0"/>
              <a:t> физическое развитие.</a:t>
            </a: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657" y="1133356"/>
            <a:ext cx="34198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2.5</a:t>
            </a:r>
            <a:r>
              <a:rPr lang="ru-RU" dirty="0"/>
              <a:t>. Программа разрабатывается и утверждается Организацией самостоятельно в соответствии с настоящим Стандартом и </a:t>
            </a:r>
            <a:r>
              <a:rPr lang="ru-RU" dirty="0" smtClean="0"/>
              <a:t> </a:t>
            </a:r>
            <a:r>
              <a:rPr lang="ru-RU" strike="sngStrike" dirty="0">
                <a:solidFill>
                  <a:srgbClr val="FF0000"/>
                </a:solidFill>
              </a:rPr>
              <a:t>учетом Примерных программ</a:t>
            </a:r>
            <a:endParaRPr lang="ru-RU" strike="sngStrike" dirty="0" smtClean="0">
              <a:solidFill>
                <a:srgbClr val="FF0000"/>
              </a:solidFill>
            </a:endParaRPr>
          </a:p>
          <a:p>
            <a:pPr algn="ctr"/>
            <a:r>
              <a:rPr lang="ru-RU" b="1" u="sng" dirty="0" smtClean="0"/>
              <a:t>Федеральной программой</a:t>
            </a:r>
            <a:endParaRPr lang="ru-RU" b="1" u="sng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</a:t>
            </a:r>
            <a:r>
              <a:rPr lang="ru-RU" dirty="0">
                <a:hlinkClick r:id="rId8"/>
              </a:rPr>
              <a:t>абзаце первом пункта 2.5</a:t>
            </a:r>
            <a:r>
              <a:rPr lang="ru-RU" dirty="0"/>
              <a:t> слова "с учетом Примерных программ" заменить словами "федеральной программой";</a:t>
            </a:r>
          </a:p>
          <a:p>
            <a:pPr algn="ctr"/>
            <a:endParaRPr lang="ru-RU" dirty="0" smtClean="0">
              <a:solidFill>
                <a:srgbClr val="FF0000"/>
              </a:solidFill>
              <a:hlinkClick r:id="rId9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hlinkClick r:id="rId9"/>
              </a:rPr>
              <a:t>Изменилась </a:t>
            </a:r>
            <a:r>
              <a:rPr lang="ru-RU" dirty="0">
                <a:solidFill>
                  <a:srgbClr val="FF0000"/>
                </a:solidFill>
                <a:hlinkClick r:id="rId9"/>
              </a:rPr>
              <a:t>редакция пунктов 2.6</a:t>
            </a:r>
            <a:r>
              <a:rPr lang="ru-RU" dirty="0">
                <a:solidFill>
                  <a:srgbClr val="FF0000"/>
                </a:solidFill>
              </a:rPr>
              <a:t> и </a:t>
            </a:r>
            <a:r>
              <a:rPr lang="ru-RU" dirty="0">
                <a:solidFill>
                  <a:srgbClr val="FF0000"/>
                </a:solidFill>
                <a:hlinkClick r:id="rId10"/>
              </a:rPr>
              <a:t>2.7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образовательные области и виды деятельности конкретизированы и  </a:t>
            </a:r>
            <a:r>
              <a:rPr lang="ru-RU" dirty="0">
                <a:solidFill>
                  <a:srgbClr val="FF0000"/>
                </a:solidFill>
              </a:rPr>
              <a:t>изложены в новой редакции:</a:t>
            </a:r>
          </a:p>
          <a:p>
            <a:pPr algn="ctr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64681"/>
            <a:ext cx="3995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3767437" y="1060085"/>
            <a:ext cx="484632" cy="5400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7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Образовательная область "Социально-коммуникативное развитие" направлена на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12568"/>
          </a:xfrm>
        </p:spPr>
        <p:txBody>
          <a:bodyPr>
            <a:normAutofit lnSpcReduction="10000"/>
          </a:bodyPr>
          <a:lstStyle/>
          <a:p>
            <a:pPr algn="just" fontAlgn="base"/>
            <a:r>
              <a:rPr lang="ru-RU" sz="2000" dirty="0"/>
              <a:t>усвоение </a:t>
            </a:r>
            <a:r>
              <a:rPr lang="ru-RU" sz="2000" dirty="0">
                <a:solidFill>
                  <a:srgbClr val="C00000"/>
                </a:solidFill>
              </a:rPr>
              <a:t>и присвоение </a:t>
            </a:r>
            <a:r>
              <a:rPr lang="ru-RU" sz="2000" dirty="0"/>
              <a:t>норм, </a:t>
            </a:r>
            <a:r>
              <a:rPr lang="ru-RU" sz="2000" dirty="0">
                <a:solidFill>
                  <a:srgbClr val="C00000"/>
                </a:solidFill>
              </a:rPr>
              <a:t>правил поведения </a:t>
            </a:r>
            <a:r>
              <a:rPr lang="ru-RU" sz="2000" dirty="0"/>
              <a:t>и морально-нравственных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ценностей, принятых </a:t>
            </a:r>
            <a:r>
              <a:rPr lang="ru-RU" sz="2000" dirty="0">
                <a:solidFill>
                  <a:srgbClr val="C00000"/>
                </a:solidFill>
              </a:rPr>
              <a:t>в российском </a:t>
            </a:r>
            <a:r>
              <a:rPr lang="ru-RU" sz="2000" dirty="0"/>
              <a:t>обществе;</a:t>
            </a:r>
          </a:p>
          <a:p>
            <a:pPr algn="just" fontAlgn="base"/>
            <a:r>
              <a:rPr lang="ru-RU" sz="2000" dirty="0"/>
              <a:t>развитие общения ребенка со взрослыми и сверстниками, формирование готовности к совместной деятельности и сотрудничеству;</a:t>
            </a:r>
          </a:p>
          <a:p>
            <a:pPr algn="just" fontAlgn="base"/>
            <a:r>
              <a:rPr lang="ru-RU" sz="2000" dirty="0">
                <a:solidFill>
                  <a:srgbClr val="C00000"/>
                </a:solidFill>
              </a:rPr>
              <a:t>формирование у ребенка основ гражданственности и патриотизма</a:t>
            </a:r>
            <a:r>
              <a:rPr lang="ru-RU" sz="2000" dirty="0"/>
              <a:t>, уважительного отношения и чувства принадлежности к своей семье, сообществу детей и взрослых в Организации, </a:t>
            </a:r>
            <a:r>
              <a:rPr lang="ru-RU" sz="2000" dirty="0">
                <a:solidFill>
                  <a:srgbClr val="C00000"/>
                </a:solidFill>
              </a:rPr>
              <a:t>региону проживания и стране в целом</a:t>
            </a:r>
            <a:r>
              <a:rPr lang="ru-RU" sz="2000" dirty="0"/>
              <a:t>;</a:t>
            </a:r>
          </a:p>
          <a:p>
            <a:pPr algn="just" fontAlgn="base"/>
            <a:r>
              <a:rPr lang="ru-RU" sz="2000" dirty="0"/>
              <a:t>развитие эмоциональной отзывчивости и сопереживания, социального и эмоционального интеллекта, </a:t>
            </a:r>
            <a:r>
              <a:rPr lang="ru-RU" sz="2000" dirty="0">
                <a:solidFill>
                  <a:srgbClr val="C00000"/>
                </a:solidFill>
              </a:rPr>
              <a:t>воспитание гуманных чувств и отношений</a:t>
            </a:r>
            <a:r>
              <a:rPr lang="ru-RU" sz="2000" dirty="0"/>
              <a:t>;</a:t>
            </a:r>
          </a:p>
          <a:p>
            <a:pPr algn="just" fontAlgn="base"/>
            <a:r>
              <a:rPr lang="ru-RU" sz="2000" dirty="0"/>
              <a:t>развитие самостоятельности и инициативности, планирования и регуляции ребенком собственных действий;</a:t>
            </a:r>
          </a:p>
          <a:p>
            <a:pPr algn="just" fontAlgn="base"/>
            <a:r>
              <a:rPr lang="ru-RU" sz="2000" dirty="0"/>
              <a:t>формирование позитивных установок к различным видам труда и творчества;</a:t>
            </a:r>
          </a:p>
          <a:p>
            <a:pPr algn="just" fontAlgn="base"/>
            <a:r>
              <a:rPr lang="ru-RU" sz="2000" dirty="0">
                <a:solidFill>
                  <a:srgbClr val="C00000"/>
                </a:solidFill>
              </a:rPr>
              <a:t>формирование основ социальной навигации </a:t>
            </a:r>
            <a:r>
              <a:rPr lang="ru-RU" sz="2000" dirty="0"/>
              <a:t>и безопасного поведения в быту и природе, социуме и </a:t>
            </a:r>
            <a:r>
              <a:rPr lang="ru-RU" sz="2000" dirty="0" err="1">
                <a:solidFill>
                  <a:srgbClr val="C00000"/>
                </a:solidFill>
              </a:rPr>
              <a:t>медиапространстве</a:t>
            </a:r>
            <a:r>
              <a:rPr lang="ru-RU" sz="2000" dirty="0">
                <a:solidFill>
                  <a:srgbClr val="C00000"/>
                </a:solidFill>
              </a:rPr>
              <a:t> (цифровой среде</a:t>
            </a:r>
            <a:r>
              <a:rPr lang="ru-RU" sz="2000" dirty="0"/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2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5585"/>
            <a:ext cx="8842203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Содержание образовательной </a:t>
            </a:r>
            <a:r>
              <a:rPr lang="ru-RU" sz="2800" dirty="0" smtClean="0"/>
              <a:t>деятельности по социально-коммуникативному развитию. П. 18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533" y="1082236"/>
            <a:ext cx="8842202" cy="1438498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1800" dirty="0" smtClean="0"/>
              <a:t>В </a:t>
            </a:r>
            <a:r>
              <a:rPr lang="ru-RU" sz="1800" dirty="0"/>
              <a:t>сфере социальных отношений </a:t>
            </a:r>
          </a:p>
          <a:p>
            <a:pPr marL="0" indent="0">
              <a:buNone/>
            </a:pPr>
            <a:r>
              <a:rPr lang="ru-RU" sz="1800" dirty="0" smtClean="0"/>
              <a:t>2) </a:t>
            </a:r>
            <a:r>
              <a:rPr lang="ru-RU" sz="1800" dirty="0"/>
              <a:t>В области формирования основ гражданственности и патриотизма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3</a:t>
            </a:r>
            <a:r>
              <a:rPr lang="ru-RU" sz="1800" dirty="0"/>
              <a:t>) В сфере трудового </a:t>
            </a:r>
            <a:r>
              <a:rPr lang="ru-RU" sz="1800" dirty="0" smtClean="0"/>
              <a:t>воспитания      4)</a:t>
            </a:r>
            <a:r>
              <a:rPr lang="ru-RU" sz="1800" dirty="0"/>
              <a:t> В области формирования безопасного поведения</a:t>
            </a:r>
            <a:endParaRPr lang="ru-RU" sz="1800" dirty="0" smtClean="0"/>
          </a:p>
          <a:p>
            <a:pPr marL="0" indent="0">
              <a:buNone/>
            </a:pPr>
            <a:endParaRPr lang="ru-RU" sz="20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8712" y="2060848"/>
            <a:ext cx="9036496" cy="10801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00" dirty="0" smtClean="0"/>
              <a:t>Решение </a:t>
            </a:r>
            <a:r>
              <a:rPr lang="ru-RU" sz="1600" dirty="0"/>
              <a:t>совокупных задач воспитания в рамках образовательной области </a:t>
            </a:r>
            <a:r>
              <a:rPr lang="ru-RU" sz="1600" dirty="0" smtClean="0"/>
              <a:t>"Социально-коммуникативное развитие</a:t>
            </a:r>
            <a:r>
              <a:rPr lang="ru-RU" sz="1600" dirty="0"/>
              <a:t>" направлено </a:t>
            </a:r>
            <a:r>
              <a:rPr lang="ru-RU" sz="1600" dirty="0" smtClean="0"/>
              <a:t>на приобщение </a:t>
            </a:r>
            <a:r>
              <a:rPr lang="ru-RU" sz="1600" dirty="0"/>
              <a:t>детей к ценностям "Родина", "Природа", "Семья", "Человек", "Жизнь", "Милосердие", "Добро", "Дружба", "Сотрудничество", "Труд" </a:t>
            </a:r>
            <a:r>
              <a:rPr lang="ru-RU" sz="1600" b="1" dirty="0" smtClean="0"/>
              <a:t>П.18.8</a:t>
            </a:r>
            <a:endParaRPr lang="ru-RU" sz="16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504" y="3161443"/>
            <a:ext cx="9036496" cy="2414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- что </a:t>
            </a:r>
            <a:r>
              <a:rPr lang="ru-RU" sz="1600" dirty="0"/>
              <a:t>предполагает</a:t>
            </a:r>
            <a:r>
              <a:rPr lang="ru-RU" sz="1600" dirty="0" smtClean="0"/>
              <a:t>:</a:t>
            </a:r>
            <a:r>
              <a:rPr lang="ru-RU" sz="1600" dirty="0"/>
              <a:t> </a:t>
            </a:r>
            <a:r>
              <a:rPr lang="ru-RU" sz="1600" dirty="0" smtClean="0"/>
              <a:t>воспитание </a:t>
            </a:r>
            <a:r>
              <a:rPr lang="ru-RU" sz="1600" dirty="0"/>
              <a:t>уважения к своей семье, своему населенному пункту, родному краю, своей </a:t>
            </a:r>
            <a:r>
              <a:rPr lang="ru-RU" sz="1600" dirty="0" smtClean="0"/>
              <a:t>стране; - воспитание </a:t>
            </a:r>
            <a:r>
              <a:rPr lang="ru-RU" sz="1600" dirty="0"/>
              <a:t>уважительного отношения к другим людям - детям и взрослым (родителям (законным представителям), педагогам, соседям и другим), вне зависимости от их этнической и национальной </a:t>
            </a:r>
            <a:r>
              <a:rPr lang="ru-RU" sz="1600" dirty="0" smtClean="0"/>
              <a:t>принадлежности;</a:t>
            </a:r>
          </a:p>
          <a:p>
            <a:pPr marL="0" indent="0" algn="just">
              <a:buNone/>
            </a:pPr>
            <a:r>
              <a:rPr lang="ru-RU" sz="1600" dirty="0" smtClean="0"/>
              <a:t>- воспитание </a:t>
            </a:r>
            <a:r>
              <a:rPr lang="ru-RU" sz="1600" dirty="0"/>
              <a:t>ценностного отношения к культурному наследию своего народа, к нравственным и культурным традициям </a:t>
            </a:r>
            <a:r>
              <a:rPr lang="ru-RU" sz="1600" dirty="0" smtClean="0"/>
              <a:t>России; содействие </a:t>
            </a:r>
            <a:r>
              <a:rPr lang="ru-RU" sz="1600" dirty="0"/>
              <a:t>становлению целостной картины мира, основанной на представлениях о добре и зле, красоте и уродстве, правде и </a:t>
            </a:r>
            <a:r>
              <a:rPr lang="ru-RU" sz="1600" dirty="0" smtClean="0"/>
              <a:t>лжи; - воспитание </a:t>
            </a:r>
            <a:r>
              <a:rPr lang="ru-RU" sz="1600" dirty="0"/>
              <a:t>социальных чувств и навыков: способности к сопереживанию, общительности, дружелюбия, сотрудничества, умения соблюдать правила, активной личностной </a:t>
            </a:r>
            <a:r>
              <a:rPr lang="ru-RU" sz="1600" dirty="0" smtClean="0"/>
              <a:t>позиции; - создание </a:t>
            </a:r>
            <a:r>
              <a:rPr lang="ru-RU" sz="1600" dirty="0"/>
              <a:t>условий для возникновения у ребёнка нравственного, социально значимого поступка, приобретения ребёнком опыта милосердия и </a:t>
            </a:r>
            <a:r>
              <a:rPr lang="ru-RU" sz="1600" dirty="0" smtClean="0"/>
              <a:t>заботы; - поддержка </a:t>
            </a:r>
            <a:r>
              <a:rPr lang="ru-RU" sz="1600" dirty="0"/>
              <a:t>трудового усилия, привычки к доступному дошкольнику напряжению физических, умственных и нравственных сил для решения трудовой </a:t>
            </a:r>
            <a:r>
              <a:rPr lang="ru-RU" sz="1600" dirty="0" smtClean="0"/>
              <a:t>задачи; </a:t>
            </a:r>
          </a:p>
          <a:p>
            <a:pPr marL="0" indent="0">
              <a:buNone/>
            </a:pPr>
            <a:r>
              <a:rPr lang="ru-RU" sz="1600" dirty="0" smtClean="0"/>
              <a:t>- формирование </a:t>
            </a:r>
            <a:r>
              <a:rPr lang="ru-RU" sz="1600" dirty="0"/>
              <a:t>способности бережно и уважительно относиться к результатам своего труда и труда других людей</a:t>
            </a:r>
          </a:p>
        </p:txBody>
      </p:sp>
    </p:spTree>
    <p:extLst>
      <p:ext uri="{BB962C8B-B14F-4D97-AF65-F5344CB8AC3E}">
        <p14:creationId xmlns:p14="http://schemas.microsoft.com/office/powerpoint/2010/main" val="27674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481"/>
            <a:ext cx="8424936" cy="1143000"/>
          </a:xfrm>
        </p:spPr>
        <p:txBody>
          <a:bodyPr>
            <a:noAutofit/>
          </a:bodyPr>
          <a:lstStyle/>
          <a:p>
            <a:r>
              <a:rPr lang="ru-RU" sz="3200" dirty="0"/>
              <a:t>Образовательная область "Познавательное </a:t>
            </a:r>
            <a:r>
              <a:rPr lang="ru-RU" sz="3200" dirty="0" smtClean="0"/>
              <a:t>развитие направлена </a:t>
            </a:r>
            <a:r>
              <a:rPr lang="ru-RU" sz="3200" dirty="0"/>
              <a:t>на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развитие </a:t>
            </a:r>
            <a:r>
              <a:rPr lang="ru-RU" sz="1800" dirty="0"/>
              <a:t>любознательности, интереса и мотивации к познавательной деятельности;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освоение сенсорных эталонов и перцептивных (обследовательских) действий</a:t>
            </a:r>
            <a:r>
              <a:rPr lang="ru-RU" sz="1800" dirty="0"/>
              <a:t>, развитие поисковых исследовательских умений, мыслительных операций, воображения и способности к творческому преобразованию объектов познания, становление сознания;</a:t>
            </a:r>
          </a:p>
          <a:p>
            <a:pPr algn="just"/>
            <a:r>
              <a:rPr lang="ru-RU" sz="1800" dirty="0"/>
              <a:t>формирование целостной картины мира, представлений об объектах окружающего мира, их свойствах и отношениях;</a:t>
            </a:r>
          </a:p>
          <a:p>
            <a:pPr algn="just"/>
            <a:r>
              <a:rPr lang="ru-RU" sz="1800" dirty="0"/>
              <a:t>формирование основ экологической культуры, знаний об особенностях и </a:t>
            </a:r>
            <a:r>
              <a:rPr lang="ru-RU" sz="1800" dirty="0">
                <a:solidFill>
                  <a:srgbClr val="FF0000"/>
                </a:solidFill>
              </a:rPr>
              <a:t>многообразии природы Родного края и различных континентов, </a:t>
            </a:r>
            <a:r>
              <a:rPr lang="ru-RU" sz="1800" dirty="0"/>
              <a:t>о взаимосвязях внутри природных сообществ и роли человека в природе, правилах поведения в природной среде, воспитание гуманного отношения к природе;</a:t>
            </a:r>
          </a:p>
          <a:p>
            <a:pPr algn="just"/>
            <a:r>
              <a:rPr lang="ru-RU" sz="1800" dirty="0"/>
              <a:t>формирование представлений о себе и ближайшем социальном окружении, культурно-исторических событиях, традициях и социокультурных ценностях малой родины и Отечества, многообразии стран и народов мира;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формирование представлений о количестве, числе, счете, величине, геометрических фигурах, пространстве, времени, математических зависимостях и отношениях этих категорий, овладение логико-математическими способами их познания;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формирование представлений о цифровых средствах познания окружающего мира, способах их безопасного использования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911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5585"/>
            <a:ext cx="8842203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Содержание образовательной </a:t>
            </a:r>
            <a:r>
              <a:rPr lang="ru-RU" sz="2800" dirty="0" smtClean="0"/>
              <a:t>деятельности по познавательному развитию. П. 19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5"/>
            <a:ext cx="8842202" cy="1800200"/>
          </a:xfrm>
        </p:spPr>
        <p:txBody>
          <a:bodyPr>
            <a:normAutofit/>
          </a:bodyPr>
          <a:lstStyle/>
          <a:p>
            <a:r>
              <a:rPr lang="ru-RU" sz="2400" dirty="0"/>
              <a:t>1) Сенсорные эталоны и познавательные </a:t>
            </a:r>
            <a:r>
              <a:rPr lang="ru-RU" sz="2400" dirty="0" smtClean="0"/>
              <a:t>действия</a:t>
            </a:r>
          </a:p>
          <a:p>
            <a:r>
              <a:rPr lang="ru-RU" sz="2400" dirty="0"/>
              <a:t>2) Математические </a:t>
            </a:r>
            <a:r>
              <a:rPr lang="ru-RU" sz="2400" dirty="0" smtClean="0"/>
              <a:t>представления</a:t>
            </a:r>
          </a:p>
          <a:p>
            <a:r>
              <a:rPr lang="ru-RU" sz="2400" dirty="0"/>
              <a:t>3) Окружающий </a:t>
            </a:r>
            <a:r>
              <a:rPr lang="ru-RU" sz="2400" dirty="0" smtClean="0"/>
              <a:t>мир</a:t>
            </a:r>
          </a:p>
          <a:p>
            <a:r>
              <a:rPr lang="ru-RU" sz="2400" dirty="0"/>
              <a:t>4) </a:t>
            </a:r>
            <a:r>
              <a:rPr lang="ru-RU" sz="2400" dirty="0" smtClean="0"/>
              <a:t>Природа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924944"/>
            <a:ext cx="9036496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Решение </a:t>
            </a:r>
            <a:r>
              <a:rPr lang="ru-RU" sz="2800" dirty="0"/>
              <a:t>совокупных задач воспитания в рамках образовательной области "Познавательное развитие" направлено на приобщение детей к ценностям "Человек", "Семья", "Познание", "Родина" и "Природа</a:t>
            </a:r>
            <a:r>
              <a:rPr lang="ru-RU" sz="2800" dirty="0" smtClean="0"/>
              <a:t>", </a:t>
            </a:r>
            <a:r>
              <a:rPr lang="ru-RU" sz="2800" b="1" dirty="0" smtClean="0"/>
              <a:t>П.19.8</a:t>
            </a: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7504" y="4067944"/>
            <a:ext cx="8856984" cy="2790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500" dirty="0" smtClean="0"/>
              <a:t>что предполагает:</a:t>
            </a:r>
          </a:p>
          <a:p>
            <a:r>
              <a:rPr lang="ru-RU" sz="4500" dirty="0" smtClean="0"/>
              <a:t>воспитание отношения к знанию как ценности, понимание значения образования для человека, общества, страны;</a:t>
            </a:r>
          </a:p>
          <a:p>
            <a:r>
              <a:rPr lang="ru-RU" sz="4500" dirty="0" smtClean="0"/>
              <a:t>приобщение к отечественным традициям и праздникам, к истории и достижениям родной страны, к культурному наследию народов России;</a:t>
            </a:r>
          </a:p>
          <a:p>
            <a:r>
              <a:rPr lang="ru-RU" sz="4500" dirty="0" smtClean="0"/>
              <a:t>воспитание уважения к людям - представителям разных народов России независимо от их этнической принадлежности;</a:t>
            </a:r>
          </a:p>
          <a:p>
            <a:r>
              <a:rPr lang="ru-RU" sz="4500" dirty="0" smtClean="0"/>
              <a:t>воспитание уважительного отношения к государственным символам страны (флагу, гербу, гимну);</a:t>
            </a:r>
          </a:p>
          <a:p>
            <a:r>
              <a:rPr lang="ru-RU" sz="4500" dirty="0" smtClean="0"/>
              <a:t>воспитание бережного и ответственного отношения к природе родного края, родной страны, приобретение первого опыта действий по сохранению природы.</a:t>
            </a:r>
          </a:p>
        </p:txBody>
      </p:sp>
    </p:spTree>
    <p:extLst>
      <p:ext uri="{BB962C8B-B14F-4D97-AF65-F5344CB8AC3E}">
        <p14:creationId xmlns:p14="http://schemas.microsoft.com/office/powerpoint/2010/main" val="420133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481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Образовательная область "Речевое </a:t>
            </a:r>
            <a:r>
              <a:rPr lang="ru-RU" sz="3200" dirty="0" smtClean="0"/>
              <a:t>развитие» включает: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владение </a:t>
            </a:r>
            <a:r>
              <a:rPr lang="ru-RU" sz="2000" dirty="0"/>
              <a:t>речью как средством </a:t>
            </a:r>
            <a:r>
              <a:rPr lang="ru-RU" sz="2000" dirty="0">
                <a:solidFill>
                  <a:srgbClr val="FF0000"/>
                </a:solidFill>
              </a:rPr>
              <a:t>коммуникации, познания и самовыражения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формирование правильного звукопроизношения;</a:t>
            </a:r>
          </a:p>
          <a:p>
            <a:pPr algn="just"/>
            <a:r>
              <a:rPr lang="ru-RU" sz="2000" dirty="0"/>
              <a:t>развитие звуковой и интонационной культуры речи;</a:t>
            </a:r>
          </a:p>
          <a:p>
            <a:pPr algn="just"/>
            <a:r>
              <a:rPr lang="ru-RU" sz="2000" dirty="0"/>
              <a:t>развитие фонематического слуха; обогащение активного и </a:t>
            </a:r>
            <a:r>
              <a:rPr lang="ru-RU" sz="2000" dirty="0">
                <a:solidFill>
                  <a:srgbClr val="FF0000"/>
                </a:solidFill>
              </a:rPr>
              <a:t>пассивного словарного запаса;</a:t>
            </a:r>
          </a:p>
          <a:p>
            <a:pPr algn="just"/>
            <a:r>
              <a:rPr lang="ru-RU" sz="2000" dirty="0"/>
              <a:t>развитие грамматически правильной и связной речи (диалогической и монологической);</a:t>
            </a:r>
          </a:p>
          <a:p>
            <a:pPr algn="just"/>
            <a:r>
              <a:rPr lang="ru-RU" sz="2000" dirty="0"/>
              <a:t>ознакомление с литературными произведениями различных </a:t>
            </a:r>
            <a:r>
              <a:rPr lang="ru-RU" sz="2000" dirty="0">
                <a:solidFill>
                  <a:srgbClr val="FF0000"/>
                </a:solidFill>
              </a:rPr>
              <a:t>жанров (фольклор, художественная и познавательная литература), формирование их осмысленного восприятия;</a:t>
            </a:r>
          </a:p>
          <a:p>
            <a:pPr algn="just"/>
            <a:r>
              <a:rPr lang="ru-RU" sz="2000" dirty="0"/>
              <a:t>развитие речевого творчества;</a:t>
            </a:r>
          </a:p>
          <a:p>
            <a:pPr algn="just"/>
            <a:r>
              <a:rPr lang="ru-RU" sz="2000" dirty="0"/>
              <a:t>формирование предпосылок к обучению грамоте.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2549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5585"/>
            <a:ext cx="8842203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Содержание образовательной </a:t>
            </a:r>
            <a:r>
              <a:rPr lang="ru-RU" sz="2800" dirty="0" smtClean="0"/>
              <a:t>деятельности по речевому развитию. П. 20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16561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1) </a:t>
            </a:r>
            <a:r>
              <a:rPr lang="ru-RU" sz="2400" dirty="0"/>
              <a:t>Формирование словаря </a:t>
            </a:r>
            <a:r>
              <a:rPr lang="ru-RU" sz="2400" dirty="0" smtClean="0"/>
              <a:t>                2)</a:t>
            </a:r>
            <a:r>
              <a:rPr lang="ru-RU" sz="2400" dirty="0"/>
              <a:t> Звуковая культура </a:t>
            </a:r>
            <a:r>
              <a:rPr lang="ru-RU" sz="2400" dirty="0" smtClean="0"/>
              <a:t>речи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3) </a:t>
            </a:r>
            <a:r>
              <a:rPr lang="ru-RU" sz="2400" dirty="0"/>
              <a:t>Грамматический строй </a:t>
            </a:r>
            <a:r>
              <a:rPr lang="ru-RU" sz="2400" dirty="0" smtClean="0"/>
              <a:t>речи                 4) </a:t>
            </a:r>
            <a:r>
              <a:rPr lang="ru-RU" sz="2400" dirty="0"/>
              <a:t>Связная речь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5)</a:t>
            </a:r>
            <a:r>
              <a:rPr lang="ru-RU" sz="2400" dirty="0"/>
              <a:t> Подготовка детей к обучению </a:t>
            </a:r>
            <a:r>
              <a:rPr lang="ru-RU" sz="2400" dirty="0" smtClean="0"/>
              <a:t>грамоте </a:t>
            </a:r>
          </a:p>
          <a:p>
            <a:pPr marL="0" indent="0">
              <a:buNone/>
            </a:pPr>
            <a:r>
              <a:rPr lang="ru-RU" sz="2400" dirty="0" smtClean="0"/>
              <a:t>6</a:t>
            </a:r>
            <a:r>
              <a:rPr lang="ru-RU" sz="2400" dirty="0"/>
              <a:t>) Интерес к художественной литературе</a:t>
            </a:r>
            <a:endParaRPr lang="ru-RU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852936"/>
            <a:ext cx="9036496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Решение </a:t>
            </a:r>
            <a:r>
              <a:rPr lang="ru-RU" sz="2800" dirty="0"/>
              <a:t>совокупных задач воспитания в рамках образовательной области </a:t>
            </a:r>
            <a:r>
              <a:rPr lang="ru-RU" sz="2800" dirty="0" smtClean="0"/>
              <a:t>«Речевое </a:t>
            </a:r>
            <a:r>
              <a:rPr lang="ru-RU" sz="2800" dirty="0"/>
              <a:t>развитие" направлено на приобщение детей к ценностям "Культура" и "Красота"</a:t>
            </a:r>
            <a:r>
              <a:rPr lang="ru-RU" sz="2800" dirty="0" smtClean="0"/>
              <a:t>, </a:t>
            </a:r>
            <a:r>
              <a:rPr lang="ru-RU" sz="2800" b="1" dirty="0" smtClean="0"/>
              <a:t>П.20.8</a:t>
            </a: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0" y="4067945"/>
            <a:ext cx="8856984" cy="2601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500" dirty="0" smtClean="0"/>
              <a:t>что предполагает:</a:t>
            </a:r>
            <a:r>
              <a:rPr lang="ru-RU" sz="4800" dirty="0"/>
              <a:t> </a:t>
            </a:r>
            <a:r>
              <a:rPr lang="ru-RU" sz="4800" dirty="0" smtClean="0"/>
              <a:t>- владение </a:t>
            </a:r>
            <a:r>
              <a:rPr lang="ru-RU" sz="4800" dirty="0"/>
              <a:t>формами речевого этикета, отражающими принятые в обществе правила и нормы культурного поведения;</a:t>
            </a:r>
          </a:p>
          <a:p>
            <a:pPr algn="just"/>
            <a:r>
              <a:rPr lang="ru-RU" sz="4800" dirty="0" smtClean="0"/>
              <a:t>воспитание </a:t>
            </a:r>
            <a:r>
              <a:rPr lang="ru-RU" sz="4800" dirty="0"/>
              <a:t>отношения к родному языку как ценности, умения чувствовать красоту языка, стремления говорить красиво (на правильном, богатом, образном языке).</a:t>
            </a:r>
          </a:p>
          <a:p>
            <a:pPr algn="just"/>
            <a:r>
              <a:rPr lang="ru-RU" sz="4800" dirty="0"/>
              <a:t>владение формами речевого этикета, отражающими принятые в обществе правила и нормы культурного поведения;</a:t>
            </a:r>
          </a:p>
          <a:p>
            <a:pPr algn="just"/>
            <a:r>
              <a:rPr lang="ru-RU" sz="4800" dirty="0"/>
              <a:t>воспитание отношения к родному языку как ценности, умения чувствовать красоту языка, стремления говорить красиво (на правильном, богатом, образном языке</a:t>
            </a:r>
            <a:r>
              <a:rPr lang="ru-RU" sz="4800" dirty="0" smtClean="0"/>
              <a:t>).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707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3139119"/>
              </p:ext>
            </p:extLst>
          </p:nvPr>
        </p:nvGraphicFramePr>
        <p:xfrm>
          <a:off x="43543" y="-99392"/>
          <a:ext cx="9034264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15639"/>
            <a:ext cx="128720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низ 1"/>
          <p:cNvSpPr/>
          <p:nvPr/>
        </p:nvSpPr>
        <p:spPr>
          <a:xfrm rot="16200000">
            <a:off x="4680519" y="1459377"/>
            <a:ext cx="484632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3138" y="1059877"/>
            <a:ext cx="39604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Указ президента РФ </a:t>
            </a:r>
          </a:p>
          <a:p>
            <a:pPr algn="ctr"/>
            <a:r>
              <a:rPr lang="ru-RU" dirty="0" smtClean="0"/>
              <a:t>от 07 мая 2018 № 204 </a:t>
            </a:r>
          </a:p>
          <a:p>
            <a:pPr algn="ctr"/>
            <a:r>
              <a:rPr lang="ru-RU" dirty="0" smtClean="0"/>
              <a:t>«О национальных целях и стратегических задачах развития РФ на период до 2024 года»:</a:t>
            </a:r>
          </a:p>
          <a:p>
            <a:pPr algn="ctr"/>
            <a:r>
              <a:rPr lang="ru-RU" dirty="0" smtClean="0"/>
              <a:t> доступность для детей 0 - 3 лет; усиление воспитательной составляющей ОП ДОО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" y="4024546"/>
            <a:ext cx="128720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низ 8"/>
          <p:cNvSpPr/>
          <p:nvPr/>
        </p:nvSpPr>
        <p:spPr>
          <a:xfrm rot="16200000">
            <a:off x="4781154" y="4440485"/>
            <a:ext cx="484632" cy="540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0628" y="4024546"/>
            <a:ext cx="35988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Указ Президента </a:t>
            </a:r>
            <a:r>
              <a:rPr lang="ru-RU" dirty="0" smtClean="0"/>
              <a:t>РФ</a:t>
            </a:r>
            <a:endParaRPr lang="ru-RU" dirty="0"/>
          </a:p>
          <a:p>
            <a:pPr algn="ctr"/>
            <a:r>
              <a:rPr lang="ru-RU" dirty="0"/>
              <a:t>от 21 июля 2020 г. № 474 </a:t>
            </a:r>
          </a:p>
          <a:p>
            <a:pPr algn="ctr"/>
            <a:r>
              <a:rPr lang="ru-RU" dirty="0"/>
              <a:t>«О национальных целях развития </a:t>
            </a:r>
            <a:r>
              <a:rPr lang="ru-RU" dirty="0" smtClean="0"/>
              <a:t>РФ на </a:t>
            </a:r>
            <a:r>
              <a:rPr lang="ru-RU" dirty="0"/>
              <a:t>период до 2030 года</a:t>
            </a:r>
            <a:r>
              <a:rPr lang="ru-RU" dirty="0" smtClean="0"/>
              <a:t>»: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От 02.07.2021 </a:t>
            </a:r>
            <a:r>
              <a:rPr lang="ru-RU" dirty="0"/>
              <a:t>№ 400 </a:t>
            </a:r>
            <a:endParaRPr lang="ru-RU" dirty="0" smtClean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О Стратегии национальной безопасности Российской </a:t>
            </a:r>
            <a:r>
              <a:rPr lang="ru-RU" dirty="0" smtClean="0"/>
              <a:t>Федерации»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33576" y="885225"/>
            <a:ext cx="3902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Цели и целевые показатели</a:t>
            </a:r>
            <a:r>
              <a:rPr lang="ru-RU" u="sng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воспитание гармонично развитой </a:t>
            </a:r>
            <a:r>
              <a:rPr lang="ru-RU" dirty="0" smtClean="0"/>
              <a:t>и социально ответственной </a:t>
            </a:r>
            <a:r>
              <a:rPr lang="ru-RU" dirty="0"/>
              <a:t>личности </a:t>
            </a:r>
            <a:r>
              <a:rPr lang="ru-RU" dirty="0" smtClean="0"/>
              <a:t>на основе духовно-нравственных </a:t>
            </a:r>
            <a:r>
              <a:rPr lang="ru-RU" dirty="0"/>
              <a:t>ценностей </a:t>
            </a:r>
            <a:r>
              <a:rPr lang="ru-RU" dirty="0" smtClean="0"/>
              <a:t>народов </a:t>
            </a:r>
            <a:r>
              <a:rPr lang="ru-RU" dirty="0"/>
              <a:t>Российской Федерации, исторических </a:t>
            </a:r>
            <a:r>
              <a:rPr lang="ru-RU" dirty="0" smtClean="0"/>
              <a:t>и национально-культурных традиций. </a:t>
            </a:r>
          </a:p>
          <a:p>
            <a:pPr algn="just"/>
            <a:r>
              <a:rPr lang="ru-RU" dirty="0" smtClean="0"/>
              <a:t>Фундамент воспитания Ч культуры</a:t>
            </a:r>
          </a:p>
          <a:p>
            <a:pPr algn="just"/>
            <a:r>
              <a:rPr lang="ru-RU" dirty="0" smtClean="0"/>
              <a:t>Консолидация усилий  образования, усиление ресурсного обеспечения ВД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2835" y="3978459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/>
              <a:t>Национальная цель</a:t>
            </a:r>
            <a:r>
              <a:rPr lang="ru-RU" dirty="0" smtClean="0"/>
              <a:t>: «</a:t>
            </a:r>
            <a:r>
              <a:rPr lang="ru-RU" dirty="0"/>
              <a:t>Возможности для самореализации и развития талантов</a:t>
            </a:r>
            <a:r>
              <a:rPr lang="ru-RU" dirty="0" smtClean="0"/>
              <a:t>»</a:t>
            </a:r>
          </a:p>
          <a:p>
            <a:r>
              <a:rPr lang="ru-RU" u="sng" dirty="0"/>
              <a:t>Целевые показатели</a:t>
            </a:r>
          </a:p>
          <a:p>
            <a:r>
              <a:rPr lang="ru-RU" dirty="0"/>
              <a:t>: создание условий для воспитания гармонично развитой </a:t>
            </a:r>
            <a:r>
              <a:rPr lang="ru-RU" dirty="0" smtClean="0"/>
              <a:t>и социально </a:t>
            </a:r>
            <a:r>
              <a:rPr lang="ru-RU" dirty="0"/>
              <a:t>ответственной личности на</a:t>
            </a:r>
          </a:p>
          <a:p>
            <a:r>
              <a:rPr lang="ru-RU" dirty="0"/>
              <a:t>основе </a:t>
            </a:r>
            <a:r>
              <a:rPr lang="ru-RU" dirty="0" smtClean="0"/>
              <a:t>духовно-нравственных </a:t>
            </a:r>
            <a:endParaRPr lang="ru-RU" dirty="0"/>
          </a:p>
          <a:p>
            <a:r>
              <a:rPr lang="ru-RU" dirty="0"/>
              <a:t>ценностей народов </a:t>
            </a:r>
            <a:r>
              <a:rPr lang="ru-RU" dirty="0" smtClean="0"/>
              <a:t>РФ, исторических и национально-культурных </a:t>
            </a:r>
            <a:r>
              <a:rPr lang="ru-RU" dirty="0"/>
              <a:t>традиций</a:t>
            </a:r>
          </a:p>
        </p:txBody>
      </p:sp>
    </p:spTree>
    <p:extLst>
      <p:ext uri="{BB962C8B-B14F-4D97-AF65-F5344CB8AC3E}">
        <p14:creationId xmlns:p14="http://schemas.microsoft.com/office/powerpoint/2010/main" val="1687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052736"/>
          </a:xfrm>
        </p:spPr>
        <p:txBody>
          <a:bodyPr>
            <a:noAutofit/>
          </a:bodyPr>
          <a:lstStyle/>
          <a:p>
            <a:r>
              <a:rPr lang="ru-RU" sz="2800" dirty="0"/>
              <a:t>Образовательная </a:t>
            </a:r>
            <a:r>
              <a:rPr lang="ru-RU" sz="2800" dirty="0" smtClean="0"/>
              <a:t>область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"Художественно-эстетическое </a:t>
            </a:r>
            <a:r>
              <a:rPr lang="ru-RU" sz="2800" dirty="0" smtClean="0"/>
              <a:t>развитие« предполагает</a:t>
            </a:r>
            <a:r>
              <a:rPr lang="ru-RU" sz="28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развитие предпосылок </a:t>
            </a:r>
            <a:r>
              <a:rPr lang="ru-RU" sz="1800" dirty="0"/>
              <a:t>ценностно-смыслового восприятия и понимания мира природы и произведений искусства (словесного, музыкального, изобразительного);</a:t>
            </a:r>
          </a:p>
          <a:p>
            <a:pPr algn="just"/>
            <a:r>
              <a:rPr lang="ru-RU" sz="1800" dirty="0"/>
              <a:t>становление эстетического и </a:t>
            </a:r>
            <a:r>
              <a:rPr lang="ru-RU" sz="1800" dirty="0">
                <a:solidFill>
                  <a:srgbClr val="FF0000"/>
                </a:solidFill>
              </a:rPr>
              <a:t>эмоционально-нравственного</a:t>
            </a:r>
            <a:r>
              <a:rPr lang="ru-RU" sz="1800" dirty="0"/>
              <a:t> отношения к окружающему миру, воспитание эстетического вкуса;</a:t>
            </a:r>
          </a:p>
          <a:p>
            <a:pPr algn="just"/>
            <a:r>
              <a:rPr lang="ru-RU" sz="1800" dirty="0"/>
              <a:t>формирование элементарных представлений о видах искусства (музыка, живопись, </a:t>
            </a:r>
            <a:r>
              <a:rPr lang="ru-RU" sz="1800" dirty="0">
                <a:solidFill>
                  <a:srgbClr val="FF0000"/>
                </a:solidFill>
              </a:rPr>
              <a:t>театр, народное искусство и </a:t>
            </a:r>
            <a:r>
              <a:rPr lang="ru-RU" sz="1800" dirty="0"/>
              <a:t>другое);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формирование художественных умений и навыков в разных видах деятельности (рисовании, лепке, аппликации, художественном конструировании, пении, игре на детских музыкальных инструментах, музыкально-ритмических движениях, словесном творчестве и другое);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освоение разнообразных средств художественной выразительности в различных видах искусства;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реализацию художественно-творческих способностей ребенка </a:t>
            </a:r>
            <a:r>
              <a:rPr lang="ru-RU" sz="1800" dirty="0"/>
              <a:t>в повседневной жизни и различных видах досуговой деятельности (праздники, развлечения и другое);</a:t>
            </a:r>
          </a:p>
          <a:p>
            <a:pPr algn="just"/>
            <a:r>
              <a:rPr lang="ru-RU" sz="1800" dirty="0"/>
              <a:t>развитие и поддержку самостоятельной творческой деятельности детей (изобразительной, конструктивной, музыкальной, художественно-речевой, театрализованной и другое).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514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5585"/>
            <a:ext cx="8842203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Содержание образовательной </a:t>
            </a:r>
            <a:r>
              <a:rPr lang="ru-RU" sz="2800" dirty="0" smtClean="0"/>
              <a:t>деятельности по Художественно-эстетическому развитию. П. 21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5"/>
            <a:ext cx="9144000" cy="165618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000" dirty="0" smtClean="0"/>
              <a:t>Приобщение </a:t>
            </a:r>
            <a:r>
              <a:rPr lang="ru-RU" sz="2000" dirty="0"/>
              <a:t>к искусству </a:t>
            </a:r>
            <a:r>
              <a:rPr lang="ru-RU" sz="2000" dirty="0" smtClean="0"/>
              <a:t>           2) </a:t>
            </a:r>
            <a:r>
              <a:rPr lang="ru-RU" sz="2000" dirty="0"/>
              <a:t>Музыкальная деятельность </a:t>
            </a:r>
          </a:p>
          <a:p>
            <a:pPr marL="0" indent="0">
              <a:buNone/>
            </a:pPr>
            <a:r>
              <a:rPr lang="ru-RU" sz="2000" dirty="0" smtClean="0"/>
              <a:t>3) </a:t>
            </a:r>
            <a:r>
              <a:rPr lang="ru-RU" sz="2000" dirty="0"/>
              <a:t>Театрализованная </a:t>
            </a:r>
            <a:r>
              <a:rPr lang="ru-RU" sz="2000" dirty="0" smtClean="0"/>
              <a:t>деятельность</a:t>
            </a:r>
            <a:r>
              <a:rPr lang="ru-RU" sz="2000" dirty="0"/>
              <a:t> </a:t>
            </a:r>
            <a:r>
              <a:rPr lang="ru-RU" sz="2000" dirty="0" smtClean="0"/>
              <a:t> 4) </a:t>
            </a:r>
            <a:r>
              <a:rPr lang="ru-RU" sz="2000" dirty="0"/>
              <a:t>Изобразительная деятельность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5</a:t>
            </a:r>
            <a:r>
              <a:rPr lang="ru-RU" sz="2000" dirty="0" smtClean="0"/>
              <a:t>) </a:t>
            </a:r>
            <a:r>
              <a:rPr lang="ru-RU" sz="2000" dirty="0"/>
              <a:t>Конструктивная </a:t>
            </a:r>
            <a:r>
              <a:rPr lang="ru-RU" sz="2000" dirty="0" smtClean="0"/>
              <a:t>деятельность       6)</a:t>
            </a:r>
            <a:r>
              <a:rPr lang="ru-RU" sz="2000" dirty="0"/>
              <a:t> </a:t>
            </a:r>
            <a:r>
              <a:rPr lang="ru-RU" sz="2000" dirty="0" smtClean="0"/>
              <a:t>Культурно-досуговая деятельность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204864"/>
            <a:ext cx="9036496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Решение </a:t>
            </a:r>
            <a:r>
              <a:rPr lang="ru-RU" sz="2800" dirty="0"/>
              <a:t>совокупных задач воспитания в рамках образовательной области </a:t>
            </a:r>
            <a:r>
              <a:rPr lang="ru-RU" sz="2800" dirty="0" smtClean="0"/>
              <a:t>«Художественно-эстетическое </a:t>
            </a:r>
            <a:r>
              <a:rPr lang="ru-RU" sz="2800" dirty="0"/>
              <a:t>развитие" направлено на приобщение детей к ценностям "Культура" и "Красота"</a:t>
            </a:r>
            <a:r>
              <a:rPr lang="ru-RU" sz="2800" dirty="0" smtClean="0"/>
              <a:t>, </a:t>
            </a:r>
            <a:r>
              <a:rPr lang="ru-RU" sz="2800" b="1" dirty="0" smtClean="0"/>
              <a:t>П.21.8</a:t>
            </a: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3796" y="3375838"/>
            <a:ext cx="8856984" cy="3482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400" dirty="0" smtClean="0"/>
              <a:t>что предполагает:</a:t>
            </a:r>
            <a:r>
              <a:rPr lang="ru-RU" sz="6400" dirty="0"/>
              <a:t> </a:t>
            </a:r>
            <a:endParaRPr lang="ru-RU" sz="6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ru-RU" sz="6400" dirty="0" smtClean="0"/>
              <a:t>воспитание </a:t>
            </a:r>
            <a:r>
              <a:rPr lang="ru-RU" sz="6400" dirty="0"/>
              <a:t>эстетических чувств (удивления, радости, восхищения) к различным объектам и явлениям окружающего мира (природного, бытового, социального), к произведениям разных видов, жанров и стилей искусства (в соответствии с возрастными особенностями);</a:t>
            </a:r>
          </a:p>
          <a:p>
            <a:r>
              <a:rPr lang="ru-RU" sz="6400" dirty="0"/>
              <a:t>приобщение к традициям и великому культурному наследию российского народа, шедеврам мировой художественной культуры;</a:t>
            </a:r>
          </a:p>
          <a:p>
            <a:r>
              <a:rPr lang="ru-RU" sz="6400" dirty="0"/>
              <a:t>становление эстетического, эмоционально-ценностного отношения к окружающему миру для гармонизации внешнего и внутреннего мира ребёнка;</a:t>
            </a:r>
          </a:p>
          <a:p>
            <a:r>
              <a:rPr lang="ru-RU" sz="6400" dirty="0"/>
              <a:t>создание условий для раскрытия детьми базовых ценностей и их проживания в разных видах художественно-творческой деятельности;</a:t>
            </a:r>
          </a:p>
          <a:p>
            <a:r>
              <a:rPr lang="ru-RU" sz="6400" dirty="0"/>
              <a:t>формирование целостной картины мира на основе интеграции интеллектуального и эмоционально-образного способов его освоения детьми;</a:t>
            </a:r>
          </a:p>
          <a:p>
            <a:r>
              <a:rPr lang="ru-RU" sz="6400" dirty="0"/>
              <a:t>создание условий для выявления, развития и реализации творческого потенциала каждого ребёнка с учётом его индивидуальности, поддержка его готовности к творческой самореализации и сотворчеству с другими людьми (детьми и взрослыми).</a:t>
            </a:r>
          </a:p>
          <a:p>
            <a:pPr marL="0" indent="0" algn="just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549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481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/>
              <a:t>Образовательная </a:t>
            </a:r>
            <a:r>
              <a:rPr lang="ru-RU" sz="3200" dirty="0" smtClean="0"/>
              <a:t>область</a:t>
            </a:r>
            <a:r>
              <a:rPr lang="ru-RU" sz="3200" dirty="0"/>
              <a:t> "Физическое развитие" предусматривает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805264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приобретение ребенком двигательного опыта в различных видах деятельности </a:t>
            </a:r>
            <a:r>
              <a:rPr lang="ru-RU" sz="1800" dirty="0" smtClean="0"/>
              <a:t>детей,</a:t>
            </a:r>
          </a:p>
          <a:p>
            <a:pPr algn="just"/>
            <a:r>
              <a:rPr lang="ru-RU" sz="1800" dirty="0" smtClean="0"/>
              <a:t>развитие </a:t>
            </a:r>
            <a:r>
              <a:rPr lang="ru-RU" sz="1800" dirty="0"/>
              <a:t>психофизических качеств (быстрота, сила, ловкость, выносливость, гибкость), координационных способностей, крупных групп мышц и мелкой моторики;</a:t>
            </a:r>
          </a:p>
          <a:p>
            <a:pPr algn="just"/>
            <a:r>
              <a:rPr lang="ru-RU" sz="1800" dirty="0"/>
              <a:t>формирование опорно-двигательного аппарата, развитие равновесия, глазомера, ориентировки в пространстве;</a:t>
            </a:r>
          </a:p>
          <a:p>
            <a:pPr algn="just"/>
            <a:r>
              <a:rPr lang="ru-RU" sz="1800" dirty="0"/>
              <a:t>овладение основными движениями (метание, ползание, лазанье, ходьба, бег, прыжки);</a:t>
            </a:r>
          </a:p>
          <a:p>
            <a:pPr algn="just"/>
            <a:r>
              <a:rPr lang="ru-RU" sz="1800" dirty="0"/>
              <a:t>обучение общеразвивающим упражнениям, музыкально-ритмическим движениям, подвижным играм, спортивным упражнениям и элементам спортивных игр (баскетбол, футбол, хоккей, бадминтон, настольный теннис, городки, кегли и другое);</a:t>
            </a:r>
          </a:p>
          <a:p>
            <a:pPr algn="just"/>
            <a:r>
              <a:rPr lang="ru-RU" sz="1800" dirty="0">
                <a:solidFill>
                  <a:srgbClr val="FF0000"/>
                </a:solidFill>
              </a:rPr>
              <a:t>воспитание нравственно-волевых качеств (воля, смелость, выдержка и другое);</a:t>
            </a:r>
          </a:p>
          <a:p>
            <a:pPr algn="just"/>
            <a:r>
              <a:rPr lang="ru-RU" sz="1800" dirty="0"/>
              <a:t>воспитание интереса к различным видам спорта и чувства гордости за выдающиеся достижения российских спортсменов;</a:t>
            </a:r>
          </a:p>
          <a:p>
            <a:pPr algn="just"/>
            <a:r>
              <a:rPr lang="ru-RU" sz="1800" dirty="0"/>
              <a:t>приобщение к здоровому образу жизни и активному отдыху, </a:t>
            </a:r>
            <a:r>
              <a:rPr lang="ru-RU" sz="1800" dirty="0">
                <a:solidFill>
                  <a:srgbClr val="FF0000"/>
                </a:solidFill>
              </a:rPr>
              <a:t>формирование представлений о здоровье, способах его сохранения и укрепления, правилах безопасного поведения в разных видах двигательной деятельности, воспитание бережного отношения к своему здоровью и здоровью окружающих.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380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5585"/>
            <a:ext cx="8842203" cy="88313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Содержание образовательной </a:t>
            </a:r>
            <a:r>
              <a:rPr lang="ru-RU" sz="2400" dirty="0" smtClean="0"/>
              <a:t>деятельности по Физическому развитию. П. 22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8" y="908720"/>
            <a:ext cx="9144000" cy="1656183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2000" dirty="0"/>
              <a:t>Основная гимнастика (основные движения, общеразвивающие упражнения, ритмическая гимнастика и строевые упражнения).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2)</a:t>
            </a:r>
            <a:r>
              <a:rPr lang="ru-RU" sz="2000" dirty="0"/>
              <a:t> Подвижные игры </a:t>
            </a:r>
            <a:r>
              <a:rPr lang="ru-RU" sz="2000" dirty="0" smtClean="0"/>
              <a:t>3) </a:t>
            </a:r>
            <a:r>
              <a:rPr lang="ru-RU" sz="2000" dirty="0"/>
              <a:t>Спортивные игры </a:t>
            </a:r>
            <a:r>
              <a:rPr lang="ru-RU" sz="2000" dirty="0" smtClean="0"/>
              <a:t>4)</a:t>
            </a:r>
            <a:r>
              <a:rPr lang="ru-RU" sz="2000" dirty="0"/>
              <a:t> Формирование основ </a:t>
            </a:r>
            <a:r>
              <a:rPr lang="ru-RU" sz="2000" dirty="0" smtClean="0"/>
              <a:t>ЗОЖ</a:t>
            </a:r>
          </a:p>
          <a:p>
            <a:pPr marL="0" indent="0">
              <a:buNone/>
            </a:pPr>
            <a:r>
              <a:rPr lang="ru-RU" sz="2000" dirty="0" smtClean="0"/>
              <a:t>5) </a:t>
            </a:r>
            <a:r>
              <a:rPr lang="ru-RU" sz="2000" dirty="0"/>
              <a:t>Активный отдых </a:t>
            </a:r>
            <a:endParaRPr lang="ru-RU" sz="20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755" y="2289881"/>
            <a:ext cx="9036496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Решение </a:t>
            </a:r>
            <a:r>
              <a:rPr lang="ru-RU" sz="2800" dirty="0"/>
              <a:t>совокупных задач воспитания в рамках образовательной области </a:t>
            </a:r>
            <a:r>
              <a:rPr lang="ru-RU" sz="2800" dirty="0" smtClean="0"/>
              <a:t>«Физическое </a:t>
            </a:r>
            <a:r>
              <a:rPr lang="ru-RU" sz="2800" dirty="0"/>
              <a:t>развитие" направлено на приобщение детей к </a:t>
            </a:r>
            <a:r>
              <a:rPr lang="ru-RU" sz="2800" dirty="0" smtClean="0"/>
              <a:t>ценностям</a:t>
            </a:r>
            <a:r>
              <a:rPr lang="ru-RU" sz="2000" dirty="0" smtClean="0"/>
              <a:t> </a:t>
            </a:r>
            <a:r>
              <a:rPr lang="ru-RU" sz="2400" b="1" dirty="0"/>
              <a:t>"Жизнь", "Здоровье" </a:t>
            </a:r>
            <a:r>
              <a:rPr lang="ru-RU" sz="2800" dirty="0" smtClean="0"/>
              <a:t>, </a:t>
            </a:r>
            <a:r>
              <a:rPr lang="ru-RU" sz="2800" b="1" dirty="0" smtClean="0"/>
              <a:t>П.22.8</a:t>
            </a:r>
            <a:endParaRPr lang="ru-RU" sz="2800" b="1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8755" y="3429001"/>
            <a:ext cx="9036496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7200" dirty="0" smtClean="0"/>
              <a:t>что предполагает:</a:t>
            </a:r>
            <a:r>
              <a:rPr lang="ru-RU" sz="7200" dirty="0"/>
              <a:t> </a:t>
            </a:r>
            <a:endParaRPr lang="ru-RU" sz="7200" dirty="0" smtClean="0"/>
          </a:p>
          <a:p>
            <a:pPr algn="just"/>
            <a:r>
              <a:rPr lang="ru-RU" sz="6600" dirty="0"/>
              <a:t>воспитание осознанного отношения к жизни как основоположной ценности и здоровью как совокупности физического, духовного и социального благополучия человека;</a:t>
            </a:r>
          </a:p>
          <a:p>
            <a:pPr algn="just"/>
            <a:r>
              <a:rPr lang="ru-RU" sz="6600" dirty="0"/>
              <a:t>формирование у ребёнка </a:t>
            </a:r>
            <a:r>
              <a:rPr lang="ru-RU" sz="6600" dirty="0" err="1"/>
              <a:t>возрастосообразных</a:t>
            </a:r>
            <a:r>
              <a:rPr lang="ru-RU" sz="6600" dirty="0"/>
              <a:t> представлений и знаний в области физической культуры, здоровья и безопасного образа жизни;</a:t>
            </a:r>
          </a:p>
          <a:p>
            <a:pPr algn="just"/>
            <a:r>
              <a:rPr lang="ru-RU" sz="6600" dirty="0"/>
              <a:t>становление эмоционально-ценностного отношения к здоровому образу жизни, физическим упражнениям, подвижным играм, закаливанию организма, гигиеническим нормам и правилам;</a:t>
            </a:r>
          </a:p>
          <a:p>
            <a:pPr algn="just"/>
            <a:r>
              <a:rPr lang="ru-RU" sz="6600" dirty="0"/>
              <a:t>воспитание активности, самостоятельности, самоуважения, коммуникабельности, уверенности и других личностных качеств;</a:t>
            </a:r>
          </a:p>
          <a:p>
            <a:pPr algn="just"/>
            <a:r>
              <a:rPr lang="ru-RU" sz="6600" dirty="0"/>
              <a:t>приобщение детей к ценностям, нормам и знаниям физической культуры в целях их физического развития и саморазвития;</a:t>
            </a:r>
          </a:p>
          <a:p>
            <a:pPr algn="just"/>
            <a:r>
              <a:rPr lang="ru-RU" sz="6600" dirty="0"/>
              <a:t>формирование у ребёнка основных гигиенических навыков, представлений о здоровом образе жизни</a:t>
            </a:r>
            <a:r>
              <a:rPr lang="ru-RU" sz="6600" dirty="0" smtClean="0"/>
              <a:t>.</a:t>
            </a:r>
            <a:endParaRPr lang="ru-RU" sz="6400" dirty="0"/>
          </a:p>
          <a:p>
            <a:pPr marL="0" indent="0" algn="just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3246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68071470"/>
              </p:ext>
            </p:extLst>
          </p:nvPr>
        </p:nvGraphicFramePr>
        <p:xfrm>
          <a:off x="43543" y="-99392"/>
          <a:ext cx="9034264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325" y="1928673"/>
            <a:ext cx="980478" cy="13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139259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2.10</a:t>
            </a:r>
            <a:r>
              <a:rPr lang="ru-RU" dirty="0"/>
              <a:t>. Объем обязательной части Программы должен соответствовать федеральной программе и быть не менее 60% от общего объема Программы; части, формируемой участниками образовательных отношений, не более 40%. </a:t>
            </a:r>
            <a:r>
              <a:rPr lang="ru-RU" dirty="0">
                <a:solidFill>
                  <a:srgbClr val="FF0000"/>
                </a:solidFill>
              </a:rPr>
              <a:t>Содержание и планируемые результаты Программы должны быть не ниже соответствующих содержания и планируемых результатов федеральной программы &lt;6</a:t>
            </a:r>
            <a:r>
              <a:rPr lang="ru-RU" dirty="0" smtClean="0">
                <a:solidFill>
                  <a:srgbClr val="FF0000"/>
                </a:solidFill>
              </a:rPr>
              <a:t>&gt;.";</a:t>
            </a:r>
          </a:p>
          <a:p>
            <a:r>
              <a:rPr lang="ru-RU" dirty="0">
                <a:hlinkClick r:id="rId8"/>
              </a:rPr>
              <a:t>абзац первый пункта 2.12</a:t>
            </a:r>
            <a:r>
              <a:rPr lang="ru-RU" dirty="0"/>
              <a:t> изложить в следующей редакции: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2.12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Обязательная часть Программы должна </a:t>
            </a:r>
            <a:r>
              <a:rPr lang="ru-RU" dirty="0">
                <a:solidFill>
                  <a:srgbClr val="FF0000"/>
                </a:solidFill>
              </a:rPr>
              <a:t>соответствовать федеральной программе и оформляется в виде ссылки на нее. </a:t>
            </a:r>
            <a:r>
              <a:rPr lang="ru-RU" dirty="0"/>
              <a:t>Содержание и планируемые результаты Программы должны быть не ниже соответствующих содержания и планируемых результатов федеральной программы</a:t>
            </a:r>
            <a:r>
              <a:rPr lang="ru-RU" dirty="0" smtClean="0"/>
              <a:t>.";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7654" y="1772816"/>
            <a:ext cx="3419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2.7</a:t>
            </a:r>
            <a:r>
              <a:rPr lang="ru-RU" dirty="0" smtClean="0"/>
              <a:t>. Конкретное </a:t>
            </a:r>
            <a:r>
              <a:rPr lang="ru-RU" dirty="0"/>
              <a:t>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</a:t>
            </a:r>
            <a:r>
              <a:rPr lang="ru-RU" dirty="0" smtClean="0"/>
              <a:t>деятельности:</a:t>
            </a:r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- </a:t>
            </a:r>
            <a:r>
              <a:rPr lang="ru-RU" dirty="0" smtClean="0"/>
              <a:t>в </a:t>
            </a:r>
            <a:r>
              <a:rPr lang="ru-RU" dirty="0"/>
              <a:t>младенческом возрасте (2 месяца - 1 год</a:t>
            </a:r>
            <a:r>
              <a:rPr lang="ru-RU" dirty="0" smtClean="0"/>
              <a:t>)</a:t>
            </a:r>
          </a:p>
          <a:p>
            <a:pPr algn="ctr"/>
            <a:r>
              <a:rPr lang="ru-RU" dirty="0" smtClean="0"/>
              <a:t>- раннем </a:t>
            </a:r>
            <a:r>
              <a:rPr lang="ru-RU" dirty="0"/>
              <a:t>возрасте (1 год - 3 года) </a:t>
            </a:r>
            <a:r>
              <a:rPr lang="ru-RU" dirty="0" smtClean="0"/>
              <a:t>-для </a:t>
            </a:r>
            <a:r>
              <a:rPr lang="ru-RU" dirty="0"/>
              <a:t>детей дошкольного возраста (3 года - 8 лет) 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64681"/>
            <a:ext cx="3995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3779248" y="1052736"/>
            <a:ext cx="484632" cy="8399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22660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86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1263745"/>
              </p:ext>
            </p:extLst>
          </p:nvPr>
        </p:nvGraphicFramePr>
        <p:xfrm>
          <a:off x="43542" y="-99392"/>
          <a:ext cx="9100457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3164681"/>
            <a:ext cx="3995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756" y="703143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3.2.9</a:t>
            </a:r>
            <a:r>
              <a:rPr lang="ru-RU" dirty="0"/>
              <a:t>. Максимально допустимый объем образовательной нагрузки должен соответствовать </a:t>
            </a:r>
            <a:endParaRPr lang="ru-RU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санитарным </a:t>
            </a:r>
            <a:r>
              <a:rPr lang="ru-RU" dirty="0">
                <a:hlinkClick r:id="rId7"/>
              </a:rPr>
              <a:t>правилам и нормам</a:t>
            </a:r>
            <a:r>
              <a:rPr lang="ru-RU" dirty="0"/>
              <a:t> </a:t>
            </a:r>
            <a:r>
              <a:rPr lang="ru-RU" b="1" dirty="0"/>
              <a:t>СанПиН 1.2.3685-21 </a:t>
            </a:r>
            <a:r>
              <a:rPr lang="ru-RU" dirty="0"/>
              <a:t>"Гигиенические нормативы и требования к обеспечению безопасности и (или) безвредности для человека факторов среды обитания", утвержденным постановлением Главного государственного санитарного врача Российской Федерации </a:t>
            </a:r>
            <a:r>
              <a:rPr lang="ru-RU" b="1" dirty="0"/>
              <a:t>от 28 января 2021 г. N 2 </a:t>
            </a:r>
            <a:r>
              <a:rPr lang="ru-RU" dirty="0"/>
              <a:t>(зарегистрировано Министерством юстиции Российской Федерации 29 января 2021 г., регистрационный N 62296), действующим до 1 марта 2027 г</a:t>
            </a:r>
            <a:r>
              <a:rPr lang="ru-RU" dirty="0" smtClean="0"/>
              <a:t>.,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 санитарным </a:t>
            </a:r>
            <a:r>
              <a:rPr lang="ru-RU" dirty="0">
                <a:hlinkClick r:id="rId8"/>
              </a:rPr>
              <a:t>правилам</a:t>
            </a:r>
            <a:r>
              <a:rPr lang="ru-RU" dirty="0"/>
              <a:t> </a:t>
            </a:r>
            <a:r>
              <a:rPr lang="ru-RU" b="1" dirty="0"/>
              <a:t>СП 2.4.3648-20 </a:t>
            </a:r>
            <a:r>
              <a:rPr lang="ru-RU" dirty="0"/>
              <a:t>"Санитарно-эпидемиологические требования к организациям воспитания и обучения, отдыха и оздоровления детей и молодежи", утвержденным постановлением Главного государственного санитарного врача Российской Федерации от 28 сентября 2020 г. N 28 (зарегистрировано Министерством юстиции Российской Федерации 18 декабря 2020 г., регистрационный N 61573), действующим до 1 января 2027 г.";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9756" y="454967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пункт 4.6</a:t>
            </a:r>
            <a:r>
              <a:rPr lang="ru-RU" dirty="0"/>
              <a:t> изложить в следующей редакции</a:t>
            </a:r>
            <a:r>
              <a:rPr lang="ru-RU" dirty="0" smtClean="0"/>
              <a:t>: "</a:t>
            </a:r>
            <a:r>
              <a:rPr lang="ru-RU" dirty="0">
                <a:solidFill>
                  <a:srgbClr val="FF0000"/>
                </a:solidFill>
              </a:rPr>
              <a:t>4.6. </a:t>
            </a:r>
            <a:r>
              <a:rPr lang="ru-RU" dirty="0"/>
              <a:t>К целевым ориентирам дошкольного образования относятся следующие социально-нормативные возрастные характеристики возможных достижений </a:t>
            </a:r>
            <a:r>
              <a:rPr lang="ru-RU" dirty="0" smtClean="0"/>
              <a:t>ребенка: Вынесены </a:t>
            </a:r>
            <a:r>
              <a:rPr lang="ru-RU" b="1" dirty="0" smtClean="0"/>
              <a:t>отдельно </a:t>
            </a:r>
            <a:r>
              <a:rPr lang="ru-RU" dirty="0" smtClean="0"/>
              <a:t>целевые </a:t>
            </a:r>
            <a:r>
              <a:rPr lang="ru-RU" dirty="0"/>
              <a:t>ориентиры образования </a:t>
            </a:r>
            <a:r>
              <a:rPr lang="ru-RU" b="1" dirty="0"/>
              <a:t>в младенческом </a:t>
            </a:r>
            <a:r>
              <a:rPr lang="ru-RU" b="1" dirty="0" smtClean="0"/>
              <a:t>возрасте: </a:t>
            </a:r>
            <a:r>
              <a:rPr lang="ru-RU" dirty="0" smtClean="0"/>
              <a:t>целевые </a:t>
            </a:r>
            <a:r>
              <a:rPr lang="ru-RU" dirty="0"/>
              <a:t>ориентиры образования </a:t>
            </a:r>
            <a:r>
              <a:rPr lang="ru-RU" b="1" dirty="0"/>
              <a:t>в </a:t>
            </a:r>
            <a:r>
              <a:rPr lang="ru-RU" b="1" dirty="0" smtClean="0"/>
              <a:t>раннем возрасте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Целевые </a:t>
            </a:r>
            <a:r>
              <a:rPr lang="ru-RU" dirty="0"/>
              <a:t>ориентиры </a:t>
            </a:r>
            <a:r>
              <a:rPr lang="ru-RU" b="1" dirty="0"/>
              <a:t>на этапе </a:t>
            </a:r>
            <a:r>
              <a:rPr lang="ru-RU" b="1" dirty="0" smtClean="0"/>
              <a:t>завершения дошкольного </a:t>
            </a:r>
            <a:r>
              <a:rPr lang="ru-RU" b="1" dirty="0"/>
              <a:t>образования</a:t>
            </a:r>
            <a:r>
              <a:rPr lang="ru-RU" b="1" dirty="0" smtClean="0"/>
              <a:t>:</a:t>
            </a:r>
          </a:p>
          <a:p>
            <a:pPr algn="just"/>
            <a:r>
              <a:rPr lang="ru-RU" i="1" u="sng" dirty="0"/>
              <a:t>ребенок способен планировать свои действия, направленные на достижение конкретной цели; демонстрирует сформированные предпосылки к учебной деятельности и элементы готовности к школьному обучению</a:t>
            </a:r>
            <a:r>
              <a:rPr lang="ru-RU" i="1" u="sng" dirty="0" smtClean="0"/>
              <a:t>.".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167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776" y="116632"/>
            <a:ext cx="9003720" cy="576064"/>
          </a:xfrm>
        </p:spPr>
        <p:txBody>
          <a:bodyPr>
            <a:normAutofit fontScale="90000"/>
          </a:bodyPr>
          <a:lstStyle/>
          <a:p>
            <a:pPr defTabSz="1216152">
              <a:spcBef>
                <a:spcPts val="0"/>
              </a:spcBef>
            </a:pP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ru-RU" sz="27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Федеральная адаптированная образовательная программа </a:t>
            </a:r>
            <a:r>
              <a:rPr lang="ru-RU" sz="27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д</a:t>
            </a:r>
            <a:r>
              <a:rPr lang="ru-RU" sz="27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ошкольного образования для детей с ОВЗ</a:t>
            </a:r>
            <a:endParaRPr lang="ru-RU" sz="27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334" y="836712"/>
            <a:ext cx="9055666" cy="58326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dirty="0" smtClean="0"/>
              <a:t> </a:t>
            </a:r>
            <a:r>
              <a:rPr lang="ru-RU" sz="8000" b="1" i="1" u="sng" dirty="0" smtClean="0"/>
              <a:t>Приказ </a:t>
            </a:r>
            <a:r>
              <a:rPr lang="ru-RU" sz="8000" b="1" i="1" u="sng" dirty="0" err="1" smtClean="0"/>
              <a:t>Минпросвещения</a:t>
            </a:r>
            <a:r>
              <a:rPr lang="ru-RU" sz="8000" b="1" i="1" u="sng" dirty="0" smtClean="0"/>
              <a:t> России от 24.11.2022 № 1022 </a:t>
            </a:r>
            <a:r>
              <a:rPr lang="ru-RU" sz="8000" b="1" u="sng" dirty="0" smtClean="0"/>
              <a:t>«Об утверждении федеральной адаптированной образовательной программы дошкольного образования для обучающихся с ограниченными возможностями» здоровья</a:t>
            </a:r>
          </a:p>
          <a:p>
            <a:pPr marL="0" indent="0" algn="just">
              <a:buNone/>
            </a:pPr>
            <a:r>
              <a:rPr lang="ru-RU" sz="9600" dirty="0" smtClean="0"/>
              <a:t>ФАОП ДО заменяет все примерные адаптированные образовательные программы дошкольного образования, на которые ранее ориентировались детские сады. </a:t>
            </a:r>
          </a:p>
          <a:p>
            <a:pPr marL="0" indent="0" algn="just">
              <a:buNone/>
            </a:pPr>
            <a:r>
              <a:rPr lang="ru-RU" sz="9600" dirty="0" smtClean="0"/>
              <a:t>Теперь </a:t>
            </a:r>
            <a:r>
              <a:rPr lang="ru-RU" sz="9600" dirty="0"/>
              <a:t>на основе ФАОП ДО </a:t>
            </a:r>
            <a:r>
              <a:rPr lang="ru-RU" sz="9600" dirty="0" err="1"/>
              <a:t>педколлективы</a:t>
            </a:r>
            <a:r>
              <a:rPr lang="ru-RU" sz="9600" dirty="0"/>
              <a:t> должны разрабатывать свои адаптированные образовательные программы для детей раннего и дошкольного возраста с ОВЗ:</a:t>
            </a:r>
          </a:p>
          <a:p>
            <a:pPr algn="just"/>
            <a:r>
              <a:rPr lang="ru-RU" sz="9600" dirty="0"/>
              <a:t>для глухих, слабослышащих и позднооглохших детей, после операции по </a:t>
            </a:r>
            <a:r>
              <a:rPr lang="ru-RU" sz="9600" dirty="0" err="1"/>
              <a:t>кохлеарной</a:t>
            </a:r>
            <a:r>
              <a:rPr lang="ru-RU" sz="9600" dirty="0"/>
              <a:t> имплантации;</a:t>
            </a:r>
          </a:p>
          <a:p>
            <a:pPr algn="just"/>
            <a:r>
              <a:rPr lang="ru-RU" sz="9600" dirty="0"/>
              <a:t>слепых, слабовидящих, с </a:t>
            </a:r>
            <a:r>
              <a:rPr lang="ru-RU" sz="9600" dirty="0" err="1"/>
              <a:t>амблиопией</a:t>
            </a:r>
            <a:r>
              <a:rPr lang="ru-RU" sz="9600" dirty="0"/>
              <a:t> и косоглазием;</a:t>
            </a:r>
          </a:p>
          <a:p>
            <a:pPr algn="just"/>
            <a:r>
              <a:rPr lang="ru-RU" sz="9600" dirty="0"/>
              <a:t>с тяжелыми нарушениями речи;</a:t>
            </a:r>
          </a:p>
          <a:p>
            <a:pPr algn="just"/>
            <a:r>
              <a:rPr lang="ru-RU" sz="9600" dirty="0"/>
              <a:t>нарушениями опорно-двигательного аппарата;</a:t>
            </a:r>
          </a:p>
          <a:p>
            <a:pPr algn="just"/>
            <a:r>
              <a:rPr lang="ru-RU" sz="9600" dirty="0"/>
              <a:t>задержкой психического развития;</a:t>
            </a:r>
          </a:p>
          <a:p>
            <a:pPr algn="just"/>
            <a:r>
              <a:rPr lang="ru-RU" sz="9600" dirty="0"/>
              <a:t>расстройствами аутистического спектра;</a:t>
            </a:r>
          </a:p>
          <a:p>
            <a:pPr algn="just"/>
            <a:r>
              <a:rPr lang="ru-RU" sz="9600" dirty="0"/>
              <a:t>умственной отсталостью;</a:t>
            </a:r>
          </a:p>
          <a:p>
            <a:pPr algn="just"/>
            <a:r>
              <a:rPr lang="ru-RU" sz="9600" dirty="0"/>
              <a:t>тяжелыми множественными нарушениями </a:t>
            </a:r>
            <a:r>
              <a:rPr lang="ru-RU" sz="9600" dirty="0" smtClean="0"/>
              <a:t>развития.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98842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0" y="260648"/>
            <a:ext cx="9236783" cy="576064"/>
          </a:xfrm>
        </p:spPr>
        <p:txBody>
          <a:bodyPr>
            <a:normAutofit fontScale="90000"/>
          </a:bodyPr>
          <a:lstStyle/>
          <a:p>
            <a:pPr defTabSz="1216152">
              <a:spcBef>
                <a:spcPts val="0"/>
              </a:spcBef>
            </a:pP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ru-RU" sz="31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Федеральная адаптированная образовательная программа </a:t>
            </a:r>
            <a:r>
              <a:rPr lang="ru-RU" sz="31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д</a:t>
            </a:r>
            <a:r>
              <a:rPr lang="ru-RU" sz="31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ошкольного образования для детей с ОВЗ</a:t>
            </a:r>
            <a:endParaRPr lang="ru-RU" sz="31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334" y="1196752"/>
            <a:ext cx="9055666" cy="547260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8000" dirty="0" smtClean="0"/>
              <a:t> </a:t>
            </a:r>
            <a:r>
              <a:rPr lang="ru-RU" sz="9600" dirty="0"/>
              <a:t>Цель ФАОП ДО – обеспечить условия для </a:t>
            </a:r>
            <a:r>
              <a:rPr lang="ru-RU" sz="9600" dirty="0" smtClean="0"/>
              <a:t>дошкольного </a:t>
            </a:r>
            <a:r>
              <a:rPr lang="ru-RU" sz="9600" dirty="0"/>
              <a:t>образования, которые определяются общими и особыми потребностями детей раннего и дошкольного возраста с ОВЗ, их индивидуальными особенностями развития и состояния здоровья. Программа имеет модульную структуру и в соответствии с ФГОС ДО включает три раздела: целевой, содержательный и организационный</a:t>
            </a:r>
            <a:r>
              <a:rPr lang="ru-RU" sz="9600" dirty="0" smtClean="0"/>
              <a:t>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1074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721" y="188640"/>
            <a:ext cx="9129279" cy="576064"/>
          </a:xfrm>
        </p:spPr>
        <p:txBody>
          <a:bodyPr>
            <a:normAutofit fontScale="90000"/>
          </a:bodyPr>
          <a:lstStyle/>
          <a:p>
            <a:pPr defTabSz="1216152">
              <a:spcBef>
                <a:spcPts val="0"/>
              </a:spcBef>
            </a:pP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ru-RU" sz="31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Федеральная адаптированная образовательная программа </a:t>
            </a:r>
            <a:r>
              <a:rPr lang="ru-RU" sz="31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д</a:t>
            </a:r>
            <a:r>
              <a:rPr lang="ru-RU" sz="31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ошкольного образования для детей с ОВЗ</a:t>
            </a:r>
            <a:endParaRPr lang="ru-RU" sz="31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334" y="1196752"/>
            <a:ext cx="9055666" cy="5472608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9600" b="1" dirty="0" smtClean="0"/>
              <a:t>В целевом разделе – </a:t>
            </a:r>
            <a:r>
              <a:rPr lang="ru-RU" sz="9600" dirty="0" smtClean="0"/>
              <a:t>цель, задачи, принципы и подходы ФАОП ДО, планируемые результаты в виде целевых ориентиров отдельные для детей разных нозологических групп.</a:t>
            </a:r>
          </a:p>
          <a:p>
            <a:pPr algn="just"/>
            <a:r>
              <a:rPr lang="ru-RU" sz="9600" b="1" dirty="0" smtClean="0"/>
              <a:t>В содержательном разделе </a:t>
            </a:r>
            <a:r>
              <a:rPr lang="ru-RU" sz="9600" dirty="0" smtClean="0"/>
              <a:t>– описание образовательной деятельности по пяти образовательным областям, формы, способы, методы и средства реализации программы, описание коррекционно-развивающей работы. Впервые разработчики ФАОП описали коррекционно-развивающую работу с детьми с ОВЗ с учетом пропедевтического периода.</a:t>
            </a:r>
          </a:p>
          <a:p>
            <a:pPr algn="just"/>
            <a:r>
              <a:rPr lang="ru-RU" sz="9600" b="1" dirty="0" smtClean="0"/>
              <a:t>В</a:t>
            </a:r>
            <a:r>
              <a:rPr lang="ru-RU" sz="9600" b="1" dirty="0"/>
              <a:t> организационном разделе</a:t>
            </a:r>
            <a:r>
              <a:rPr lang="ru-RU" sz="9600" dirty="0"/>
              <a:t> – психолого-педагогические условия, которые обеспечивают развитие детей разных нозологических групп, особенности развивающей предметно-пространственной среды, федеральный календарный план воспитательной работы с перечнем основных государственных и народных праздников, памятных дат в календарном плане воспитательной работы ДОО</a:t>
            </a:r>
            <a:r>
              <a:rPr lang="ru-RU" sz="9600" dirty="0" smtClean="0"/>
              <a:t>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02709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484584" y="144463"/>
            <a:ext cx="4087415" cy="226695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 «Педагог»:</a:t>
            </a:r>
            <a:b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рудовые функции педагога</a:t>
            </a:r>
          </a:p>
        </p:txBody>
      </p:sp>
      <p:sp>
        <p:nvSpPr>
          <p:cNvPr id="13315" name="Rectangle 3"/>
          <p:cNvSpPr>
            <a:spLocks noGrp="1"/>
          </p:cNvSpPr>
          <p:nvPr>
            <p:ph sz="half" idx="1"/>
          </p:nvPr>
        </p:nvSpPr>
        <p:spPr>
          <a:xfrm>
            <a:off x="0" y="2357430"/>
            <a:ext cx="5095875" cy="42862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Педагогическая деятельность по </a:t>
            </a:r>
            <a:r>
              <a:rPr lang="ru-RU" dirty="0" smtClean="0">
                <a:solidFill>
                  <a:srgbClr val="C00000"/>
                </a:solidFill>
              </a:rPr>
              <a:t>проектированию и реализации образовательного процесса </a:t>
            </a:r>
            <a:r>
              <a:rPr lang="ru-RU" dirty="0" smtClean="0"/>
              <a:t>в образовательных организациях.</a:t>
            </a:r>
          </a:p>
          <a:p>
            <a:r>
              <a:rPr lang="ru-RU" dirty="0" smtClean="0"/>
              <a:t>2. Педагогическая деятельность по проектированию и </a:t>
            </a:r>
            <a:r>
              <a:rPr lang="ru-RU" dirty="0" smtClean="0">
                <a:solidFill>
                  <a:srgbClr val="C00000"/>
                </a:solidFill>
              </a:rPr>
              <a:t>реализации </a:t>
            </a:r>
            <a:r>
              <a:rPr lang="ru-RU" strike="sngStrike" dirty="0" smtClean="0">
                <a:solidFill>
                  <a:srgbClr val="C00000"/>
                </a:solidFill>
              </a:rPr>
              <a:t>основных </a:t>
            </a:r>
            <a:r>
              <a:rPr lang="ru-RU" dirty="0" smtClean="0">
                <a:solidFill>
                  <a:srgbClr val="C00000"/>
                </a:solidFill>
              </a:rPr>
              <a:t>общеобразовательных программ.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Вместе с педагогами понять, что оставлять в ОП ДОО</a:t>
            </a:r>
          </a:p>
        </p:txBody>
      </p:sp>
      <p:sp>
        <p:nvSpPr>
          <p:cNvPr id="13316" name="Rectangle 4"/>
          <p:cNvSpPr>
            <a:spLocks noGrp="1"/>
          </p:cNvSpPr>
          <p:nvPr>
            <p:ph sz="half" idx="2"/>
          </p:nvPr>
        </p:nvSpPr>
        <p:spPr>
          <a:xfrm>
            <a:off x="5000628" y="409575"/>
            <a:ext cx="3929090" cy="5767388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pitchFamily="34" charset="0"/>
              <a:buNone/>
            </a:pPr>
            <a:r>
              <a:rPr lang="ru-RU" sz="3600" b="1" dirty="0" smtClean="0">
                <a:cs typeface="Times New Roman" pitchFamily="18" charset="0"/>
              </a:rPr>
              <a:t>ФЗ «Об образовании в Российской Федерации», </a:t>
            </a:r>
          </a:p>
          <a:p>
            <a:pPr algn="ctr">
              <a:buFont typeface="Arial" pitchFamily="34" charset="0"/>
              <a:buNone/>
            </a:pPr>
            <a:r>
              <a:rPr lang="ru-RU" sz="3600" b="1" dirty="0" smtClean="0">
                <a:cs typeface="Times New Roman" pitchFamily="18" charset="0"/>
              </a:rPr>
              <a:t>ст. 2</a:t>
            </a:r>
          </a:p>
          <a:p>
            <a:pPr algn="ctr"/>
            <a:endParaRPr lang="ru-RU" sz="3600" b="1" i="1" dirty="0" smtClean="0"/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Образовательная деятельность</a:t>
            </a:r>
            <a:r>
              <a:rPr lang="ru-RU" sz="3600" dirty="0" smtClean="0">
                <a:solidFill>
                  <a:srgbClr val="C00000"/>
                </a:solidFill>
              </a:rPr>
              <a:t> – </a:t>
            </a:r>
          </a:p>
          <a:p>
            <a:pPr algn="ctr">
              <a:buNone/>
            </a:pPr>
            <a:r>
              <a:rPr lang="ru-RU" sz="3600" dirty="0" smtClean="0"/>
              <a:t>деятельность по реализации образовательных программ </a:t>
            </a:r>
          </a:p>
        </p:txBody>
      </p:sp>
    </p:spTree>
    <p:extLst>
      <p:ext uri="{BB962C8B-B14F-4D97-AF65-F5344CB8AC3E}">
        <p14:creationId xmlns:p14="http://schemas.microsoft.com/office/powerpoint/2010/main" val="2167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42401839"/>
              </p:ext>
            </p:extLst>
          </p:nvPr>
        </p:nvGraphicFramePr>
        <p:xfrm>
          <a:off x="43543" y="-99392"/>
          <a:ext cx="9034264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546" y="1724445"/>
            <a:ext cx="1124494" cy="132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1139259"/>
            <a:ext cx="4211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u="sng" dirty="0"/>
              <a:t>Единство образовательного пространства </a:t>
            </a:r>
            <a:r>
              <a:rPr lang="ru-RU" i="1" dirty="0"/>
              <a:t>– </a:t>
            </a:r>
            <a:endParaRPr lang="ru-RU" i="1" dirty="0" smtClean="0"/>
          </a:p>
          <a:p>
            <a:pPr algn="ctr"/>
            <a:r>
              <a:rPr lang="ru-RU" dirty="0" smtClean="0"/>
              <a:t>обеспечение </a:t>
            </a:r>
            <a:r>
              <a:rPr lang="ru-RU" dirty="0"/>
              <a:t>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 </a:t>
            </a:r>
            <a:endParaRPr lang="ru-RU" dirty="0" smtClean="0"/>
          </a:p>
          <a:p>
            <a:pPr algn="ctr"/>
            <a:r>
              <a:rPr lang="ru-RU" dirty="0" smtClean="0"/>
              <a:t>(</a:t>
            </a:r>
            <a:r>
              <a:rPr lang="ru-RU" dirty="0"/>
              <a:t>пункт 1 части 1 статьи 3, пункт 1 части 1 статьи 11 </a:t>
            </a:r>
            <a:r>
              <a:rPr lang="ru-RU" b="1" dirty="0"/>
              <a:t>Закона об образовании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часть </a:t>
            </a:r>
            <a:r>
              <a:rPr lang="ru-RU" dirty="0"/>
              <a:t>4 пункта 1.5. </a:t>
            </a:r>
            <a:r>
              <a:rPr lang="ru-RU" b="1" dirty="0"/>
              <a:t>ФГОС ДО</a:t>
            </a:r>
            <a:r>
              <a:rPr lang="ru-RU" dirty="0"/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/>
              <a:t>Образовательная деятельность </a:t>
            </a:r>
            <a:r>
              <a:rPr lang="ru-RU" dirty="0"/>
              <a:t>— деятельность по реализации образовательных программ </a:t>
            </a:r>
            <a:endParaRPr lang="ru-RU" dirty="0" smtClean="0"/>
          </a:p>
          <a:p>
            <a:pPr algn="ctr"/>
            <a:r>
              <a:rPr lang="ru-RU" dirty="0" smtClean="0"/>
              <a:t>(пункт </a:t>
            </a:r>
            <a:r>
              <a:rPr lang="ru-RU" dirty="0"/>
              <a:t>17 статьи 2 </a:t>
            </a:r>
            <a:r>
              <a:rPr lang="ru-RU" b="1" dirty="0"/>
              <a:t>Закона об образовании</a:t>
            </a:r>
            <a:r>
              <a:rPr lang="ru-RU" dirty="0"/>
              <a:t>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657" y="1133356"/>
            <a:ext cx="3419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Основы государственной политики по сохранению и укреплению традиционных российских духовно-нравственных ценностей</a:t>
            </a:r>
          </a:p>
          <a:p>
            <a:pPr algn="ctr"/>
            <a:r>
              <a:rPr lang="ru-RU" b="1" dirty="0" smtClean="0"/>
              <a:t>Указ </a:t>
            </a:r>
            <a:r>
              <a:rPr lang="ru-RU" b="1" dirty="0"/>
              <a:t>Президента </a:t>
            </a:r>
            <a:r>
              <a:rPr lang="ru-RU" b="1" dirty="0" smtClean="0"/>
              <a:t>РФ </a:t>
            </a:r>
            <a:r>
              <a:rPr lang="ru-RU" dirty="0" smtClean="0"/>
              <a:t>от </a:t>
            </a:r>
            <a:r>
              <a:rPr lang="ru-RU" dirty="0"/>
              <a:t>9 ноября 2022 г. № </a:t>
            </a:r>
            <a:r>
              <a:rPr lang="ru-RU" dirty="0" smtClean="0"/>
              <a:t>809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164681"/>
            <a:ext cx="39951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174652" y="1139259"/>
            <a:ext cx="484632" cy="5400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3350543"/>
            <a:ext cx="39821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Рекомендации по формированию инфраструктуры ДОО и комплектации Учебно-методических материалов в целях реализации образовательных программ </a:t>
            </a:r>
            <a:r>
              <a:rPr lang="ru-RU" dirty="0" smtClean="0"/>
              <a:t>ДО</a:t>
            </a:r>
          </a:p>
          <a:p>
            <a:pPr algn="ctr"/>
            <a:r>
              <a:rPr lang="ru-RU" b="1" dirty="0"/>
              <a:t>Перечень поручений </a:t>
            </a:r>
            <a:r>
              <a:rPr lang="ru-RU" dirty="0"/>
              <a:t>по итогам заседания Совета при Президенте РФ по реализации  государственной политики в сфере защиты семьи и детей</a:t>
            </a:r>
          </a:p>
          <a:p>
            <a:pPr algn="ctr"/>
            <a:r>
              <a:rPr lang="ru-RU" dirty="0"/>
              <a:t>от 16 марта 2022 г. № </a:t>
            </a:r>
            <a:r>
              <a:rPr lang="ru-RU" dirty="0" smtClean="0"/>
              <a:t>Пр-487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46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7606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/>
              <a:t>федеральная основная общеобразовательная </a:t>
            </a:r>
            <a:r>
              <a:rPr lang="ru-RU" sz="2800" dirty="0" smtClean="0"/>
              <a:t>программа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352928" cy="4524315"/>
          </a:xfrm>
          <a:prstGeom prst="rect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/>
              <a:t>Статья 2</a:t>
            </a:r>
            <a:endParaRPr lang="ru-RU" dirty="0"/>
          </a:p>
          <a:p>
            <a:pPr algn="just"/>
            <a:r>
              <a:rPr lang="ru-RU" dirty="0"/>
              <a:t> - </a:t>
            </a:r>
            <a:r>
              <a:rPr lang="ru-RU" sz="2400" dirty="0"/>
              <a:t>учебно-методическая документация (федеральный учебный план, федеральный календарный учебный график, федеральные рабочие программы учебных предметов, курсов, дисциплин (модулей), иных компонентов, федеральная рабочая программа воспитания, федеральный календарный план воспитательной работы), определяющая </a:t>
            </a:r>
            <a:r>
              <a:rPr lang="ru-RU" sz="2400" u="sng" dirty="0"/>
              <a:t>единые</a:t>
            </a:r>
            <a:r>
              <a:rPr lang="ru-RU" sz="2400" dirty="0"/>
              <a:t> для Российской Федерации </a:t>
            </a:r>
            <a:r>
              <a:rPr lang="ru-RU" sz="2400" b="1" u="sng" dirty="0" smtClean="0">
                <a:solidFill>
                  <a:srgbClr val="002060"/>
                </a:solidFill>
              </a:rPr>
              <a:t>базовые объем и содержание </a:t>
            </a:r>
            <a:r>
              <a:rPr lang="ru-RU" sz="2400" u="sng" dirty="0" smtClean="0"/>
              <a:t>образования </a:t>
            </a:r>
            <a:r>
              <a:rPr lang="ru-RU" sz="2400" u="sng" dirty="0"/>
              <a:t>определенного уровня </a:t>
            </a:r>
            <a:r>
              <a:rPr lang="ru-RU" sz="2400" dirty="0"/>
              <a:t>и (или) определенной направленности, </a:t>
            </a:r>
            <a:r>
              <a:rPr lang="ru-RU" sz="2400" b="1" u="sng" dirty="0">
                <a:solidFill>
                  <a:srgbClr val="002060"/>
                </a:solidFill>
              </a:rPr>
              <a:t>планируемые результаты освоения образовательной </a:t>
            </a:r>
            <a:r>
              <a:rPr lang="ru-RU" sz="2400" b="1" u="sng" dirty="0" smtClean="0">
                <a:solidFill>
                  <a:srgbClr val="002060"/>
                </a:solidFill>
              </a:rPr>
              <a:t>программы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Ст.2. Закона об образовании в РФ.</a:t>
            </a:r>
            <a:r>
              <a:rPr lang="ru-RU" altLang="ru-RU" sz="2400" b="1" dirty="0"/>
              <a:t> </a:t>
            </a:r>
            <a:r>
              <a:rPr lang="ru-RU" altLang="ru-RU" sz="2400" b="1" dirty="0" smtClean="0"/>
              <a:t>        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487" y="751637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Федеральный закон от 24 сентября 2022 г. № 371-ФЗ «О внесении изменений в </a:t>
            </a:r>
            <a:r>
              <a:rPr lang="ru-RU" altLang="ru-RU" b="1" dirty="0" smtClean="0">
                <a:solidFill>
                  <a:srgbClr val="FF0000"/>
                </a:solidFill>
              </a:rPr>
              <a:t>ФЗ «</a:t>
            </a:r>
            <a:r>
              <a:rPr lang="ru-RU" altLang="ru-RU" b="1" dirty="0">
                <a:solidFill>
                  <a:srgbClr val="FF0000"/>
                </a:solidFill>
              </a:rPr>
              <a:t>Об образовании в Российской Федерации» </a:t>
            </a:r>
            <a:r>
              <a:rPr lang="ru-RU" altLang="ru-RU" b="1" dirty="0" smtClean="0">
                <a:solidFill>
                  <a:srgbClr val="FF0000"/>
                </a:solidFill>
              </a:rPr>
              <a:t> и</a:t>
            </a:r>
            <a:r>
              <a:rPr lang="ru-RU" altLang="ru-RU" b="1" dirty="0">
                <a:solidFill>
                  <a:srgbClr val="FF0000"/>
                </a:solidFill>
              </a:rPr>
              <a:t> статью 1 Федерального закона «Об обязательных требованиях в Российской </a:t>
            </a:r>
            <a:r>
              <a:rPr lang="ru-RU" altLang="ru-RU" b="1" dirty="0" smtClean="0">
                <a:solidFill>
                  <a:srgbClr val="FF0000"/>
                </a:solidFill>
              </a:rPr>
              <a:t>Федерации»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85720" y="0"/>
            <a:ext cx="8320088" cy="860425"/>
          </a:xfrm>
          <a:prstGeom prst="rect">
            <a:avLst/>
          </a:prstGeom>
          <a:noFill/>
          <a:ln w="9525" cap="flat">
            <a:solidFill>
              <a:srgbClr val="002060"/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3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Структура ОП ДО</a:t>
            </a:r>
          </a:p>
        </p:txBody>
      </p:sp>
      <p:graphicFrame>
        <p:nvGraphicFramePr>
          <p:cNvPr id="2048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613223"/>
              </p:ext>
            </p:extLst>
          </p:nvPr>
        </p:nvGraphicFramePr>
        <p:xfrm>
          <a:off x="1" y="785794"/>
          <a:ext cx="9144000" cy="6361571"/>
        </p:xfrm>
        <a:graphic>
          <a:graphicData uri="http://schemas.openxmlformats.org/drawingml/2006/table">
            <a:tbl>
              <a:tblPr/>
              <a:tblGrid>
                <a:gridCol w="1571603"/>
                <a:gridCol w="7572397"/>
              </a:tblGrid>
              <a:tr h="39091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Разделы</a:t>
                      </a:r>
                    </a:p>
                  </a:txBody>
                  <a:tcPr marL="46980" marR="46980" marT="11340" marB="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1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Конструктор разделов</a:t>
                      </a:r>
                    </a:p>
                  </a:txBody>
                  <a:tcPr marL="46980" marR="46980" marT="11340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91A7"/>
                    </a:solidFill>
                  </a:tcPr>
                </a:tc>
              </a:tr>
              <a:tr h="62672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Целевой</a:t>
                      </a:r>
                    </a:p>
                  </a:txBody>
                  <a:tcPr marL="46980" marR="46980" marT="11340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Пояснительная записка.</a:t>
                      </a:r>
                    </a:p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Планируемые результаты освоения программы.</a:t>
                      </a:r>
                    </a:p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6000"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sng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Arial" charset="0"/>
                        </a:rPr>
                        <a:t>Развивающее оценивании качества образовательной деятельности</a:t>
                      </a:r>
                    </a:p>
                  </a:txBody>
                  <a:tcPr marL="46980" marR="46980" marT="11340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  <a:tr h="24707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Содержатель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ный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980" marR="46980" marT="11340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Описание образовательной деятельности в соответствии с направлениями развития ребенка, представленными в пяти образовательных областях.</a:t>
                      </a:r>
                    </a:p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Описание вариативных форм, способов, методов и средств реализации программы.</a:t>
                      </a:r>
                    </a:p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Описание образовательной деятельности по профессиональной коррекции нарушений развития детей (если эта работа предусмотрена программой).</a:t>
                      </a:r>
                    </a:p>
                  </a:txBody>
                  <a:tcPr marL="46980" marR="46980" marT="11340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</a:tr>
              <a:tr h="233034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Организа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ционный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980" marR="46980" marT="11340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Описание материально-технического обеспечения программы, обеспеченности методическими материалами и средствами обучения и воспитания.</a:t>
                      </a:r>
                    </a:p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Распорядок и/или режим дня.</a:t>
                      </a:r>
                    </a:p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Особенности традиционных событий, праздников, мероприятий.</a:t>
                      </a:r>
                    </a:p>
                    <a:p>
                      <a:pPr marL="341313" marR="0" lvl="0" indent="-341313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341313" algn="l"/>
                          <a:tab pos="1255713" algn="l"/>
                          <a:tab pos="2170113" algn="l"/>
                          <a:tab pos="3084513" algn="l"/>
                          <a:tab pos="3998913" algn="l"/>
                          <a:tab pos="4913313" algn="l"/>
                          <a:tab pos="5827713" algn="l"/>
                          <a:tab pos="6742113" algn="l"/>
                          <a:tab pos="7656513" algn="l"/>
                          <a:tab pos="8570913" algn="l"/>
                          <a:tab pos="9485313" algn="l"/>
                          <a:tab pos="10399713" algn="l"/>
                        </a:tabLst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Особенности организации развивающей предметно-пространственной среды.</a:t>
                      </a:r>
                    </a:p>
                  </a:txBody>
                  <a:tcPr marL="46980" marR="46980" marT="11340" marB="0" anchor="ctr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9091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926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Структура ФОП: программа </a:t>
            </a:r>
            <a:r>
              <a:rPr lang="ru-RU" sz="2800" b="1" dirty="0"/>
              <a:t>состоит из трех разделов: </a:t>
            </a:r>
            <a:r>
              <a:rPr lang="ru-RU" sz="2400" b="1" i="1" dirty="0"/>
              <a:t>целевого, содержательного ‎и </a:t>
            </a:r>
            <a:r>
              <a:rPr lang="ru-RU" sz="2400" b="1" i="1" dirty="0" smtClean="0"/>
              <a:t>организационного</a:t>
            </a:r>
            <a:r>
              <a:rPr lang="ru-RU" sz="2400" b="1" i="1" dirty="0"/>
              <a:t/>
            </a:r>
            <a:br>
              <a:rPr lang="ru-RU" sz="2400" b="1" i="1" dirty="0"/>
            </a:br>
            <a:endParaRPr lang="ru-RU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3312368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i="1" u="sng" dirty="0" smtClean="0"/>
              <a:t>содержит </a:t>
            </a:r>
            <a:r>
              <a:rPr lang="ru-RU" i="1" u="sng" dirty="0"/>
              <a:t>в себе учебно-методические документы: </a:t>
            </a:r>
            <a:endParaRPr lang="ru-RU" i="1" u="sng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федеральную </a:t>
            </a:r>
            <a:r>
              <a:rPr lang="ru-RU" dirty="0">
                <a:solidFill>
                  <a:srgbClr val="FF0000"/>
                </a:solidFill>
              </a:rPr>
              <a:t>рабочую программу образования; 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федеральную </a:t>
            </a:r>
            <a:r>
              <a:rPr lang="ru-RU" dirty="0"/>
              <a:t>рабочую программу воспитания;  </a:t>
            </a:r>
            <a:endParaRPr lang="ru-RU" dirty="0" smtClean="0"/>
          </a:p>
          <a:p>
            <a:r>
              <a:rPr lang="ru-RU" dirty="0" smtClean="0"/>
              <a:t>программу </a:t>
            </a:r>
            <a:r>
              <a:rPr lang="ru-RU" dirty="0"/>
              <a:t>коррекционно-развивающей работы;  </a:t>
            </a:r>
            <a:endParaRPr lang="ru-RU" dirty="0" smtClean="0"/>
          </a:p>
          <a:p>
            <a:r>
              <a:rPr lang="ru-RU" dirty="0" smtClean="0"/>
              <a:t>примерный </a:t>
            </a:r>
            <a:r>
              <a:rPr lang="ru-RU" dirty="0"/>
              <a:t>режим и распорядок дня в дошкольной группе;  </a:t>
            </a:r>
            <a:endParaRPr lang="ru-RU" dirty="0" smtClean="0"/>
          </a:p>
          <a:p>
            <a:r>
              <a:rPr lang="ru-RU" dirty="0" smtClean="0"/>
              <a:t>федеральный </a:t>
            </a:r>
            <a:r>
              <a:rPr lang="ru-RU" dirty="0"/>
              <a:t>календарный план воспитательной </a:t>
            </a:r>
            <a:r>
              <a:rPr lang="ru-RU" dirty="0" smtClean="0"/>
              <a:t>работы. </a:t>
            </a:r>
            <a:r>
              <a:rPr lang="ru-RU" dirty="0" smtClean="0">
                <a:solidFill>
                  <a:srgbClr val="FF0000"/>
                </a:solidFill>
              </a:rPr>
              <a:t>В </a:t>
            </a:r>
            <a:r>
              <a:rPr lang="ru-RU" dirty="0">
                <a:solidFill>
                  <a:srgbClr val="FF0000"/>
                </a:solidFill>
              </a:rPr>
              <a:t>ПООП его не было. </a:t>
            </a:r>
          </a:p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79912" y="980728"/>
            <a:ext cx="5112568" cy="5145435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/>
              <a:t>Целевой раздел </a:t>
            </a:r>
            <a:r>
              <a:rPr lang="ru-RU" dirty="0"/>
              <a:t>включает в себя: </a:t>
            </a:r>
            <a:r>
              <a:rPr lang="ru-RU" dirty="0" smtClean="0"/>
              <a:t>пояснительную </a:t>
            </a:r>
            <a:r>
              <a:rPr lang="ru-RU" dirty="0"/>
              <a:t>записку. В ней отражены цели и задачи ФОП ДО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Акцент в формулировке цели сделан на духовно-нравственных ценностях, исторических и национально-культурных </a:t>
            </a:r>
            <a:r>
              <a:rPr lang="ru-RU" dirty="0" smtClean="0"/>
              <a:t>традициях</a:t>
            </a:r>
          </a:p>
          <a:p>
            <a:pPr algn="just"/>
            <a:r>
              <a:rPr lang="ru-RU" dirty="0"/>
              <a:t>Еще одна из задач - </a:t>
            </a:r>
            <a:r>
              <a:rPr lang="ru-RU" u="sng" dirty="0"/>
              <a:t>обеспечить динамику развития</a:t>
            </a:r>
            <a:r>
              <a:rPr lang="ru-RU" dirty="0"/>
              <a:t> </a:t>
            </a:r>
            <a:r>
              <a:rPr lang="ru-RU" dirty="0" smtClean="0"/>
              <a:t>социальных</a:t>
            </a:r>
            <a:r>
              <a:rPr lang="ru-RU" dirty="0"/>
              <a:t>, нравственных, патриотических, эстетических, интеллектуальных, физических качеств и способностей ребенка, его инициативности, самостоятельности и ответственности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Планируемые </a:t>
            </a:r>
            <a:r>
              <a:rPr lang="ru-RU" dirty="0" smtClean="0"/>
              <a:t>результаты </a:t>
            </a:r>
            <a:r>
              <a:rPr lang="ru-RU" dirty="0" err="1" smtClean="0"/>
              <a:t>представленны</a:t>
            </a:r>
            <a:r>
              <a:rPr lang="ru-RU" dirty="0" smtClean="0"/>
              <a:t> </a:t>
            </a:r>
            <a:r>
              <a:rPr lang="ru-RU" dirty="0"/>
              <a:t>в виде целевых ориентиров. </a:t>
            </a:r>
            <a:endParaRPr lang="ru-RU" dirty="0" smtClean="0"/>
          </a:p>
          <a:p>
            <a:pPr algn="just"/>
            <a:r>
              <a:rPr lang="ru-RU" dirty="0" smtClean="0"/>
              <a:t>Они изложены по-новому в сравнении с ПООП. </a:t>
            </a:r>
            <a:r>
              <a:rPr lang="ru-RU" u="sng" dirty="0" smtClean="0"/>
              <a:t>Педагогическая диагностика достижения планируемых образовательных результатов.  </a:t>
            </a:r>
            <a:r>
              <a:rPr lang="ru-RU" dirty="0" smtClean="0"/>
              <a:t>В предыдущей программе акцент был в развивающем оценивании качества образовательной деятельности.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Цель ФОП ДО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разностороннее </a:t>
            </a:r>
            <a:r>
              <a:rPr lang="ru-RU" dirty="0"/>
              <a:t>развитие ребенка в период дошкольного детства с учетом возрастных и индивидуальных особенностей на основе духовно-нравственных ценностей российского народа, исторических и национально-культурных традиций. </a:t>
            </a:r>
          </a:p>
        </p:txBody>
      </p:sp>
    </p:spTree>
    <p:extLst>
      <p:ext uri="{BB962C8B-B14F-4D97-AF65-F5344CB8AC3E}">
        <p14:creationId xmlns:p14="http://schemas.microsoft.com/office/powerpoint/2010/main" val="29282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Задачи ФОП </a:t>
            </a:r>
            <a:r>
              <a:rPr lang="ru-RU" dirty="0"/>
              <a:t>ДО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Обеспечить единые для России содержание дошкольного образования планируемые результаты освоения образовательной программы</a:t>
            </a:r>
          </a:p>
          <a:p>
            <a:pPr algn="just"/>
            <a:r>
              <a:rPr lang="ru-RU" dirty="0"/>
              <a:t>Приобщать детей в соответствии с возрастными особенностями к базовым ценностям российского народа</a:t>
            </a:r>
          </a:p>
          <a:p>
            <a:pPr algn="just"/>
            <a:r>
              <a:rPr lang="ru-RU" dirty="0"/>
              <a:t>Выстраивать, структурировать содержание образовательной деятельности на основе учета возрастных и индивидуальных особенностей развития детей</a:t>
            </a:r>
          </a:p>
          <a:p>
            <a:pPr algn="just"/>
            <a:r>
              <a:rPr lang="ru-RU" dirty="0"/>
              <a:t>Создать условия для равного доступа к образованию для всех детей дошкольного возраста с учетом разнообразия образовательных потребностей и индивидуальных возможностей</a:t>
            </a:r>
          </a:p>
          <a:p>
            <a:pPr algn="just"/>
            <a:r>
              <a:rPr lang="ru-RU" dirty="0"/>
              <a:t>Обеспечить охрану и укрепление физического и психического здоровья детей, в том числе их эмоционального благополучия</a:t>
            </a:r>
          </a:p>
          <a:p>
            <a:pPr algn="just"/>
            <a:r>
              <a:rPr lang="ru-RU" dirty="0"/>
              <a:t>Обеспечить развитие физических, личностных, нравственных качеств и основ патриотизма, интеллектуальных и художественно-творческих способностей ребенка, его инициативности, самостоятельности и ответственности</a:t>
            </a:r>
          </a:p>
          <a:p>
            <a:pPr algn="just"/>
            <a:r>
              <a:rPr lang="ru-RU" dirty="0"/>
              <a:t>Обеспечить психолого-педагогическую поддержку семье и повышение компетентности родителей в вопросах воспитания, обучения и развития, охраны и укрепления здоровья детей, обеспечения их безопасности</a:t>
            </a:r>
          </a:p>
          <a:p>
            <a:pPr algn="just"/>
            <a:r>
              <a:rPr lang="ru-RU" dirty="0"/>
              <a:t>Обеспечить достижение детьми на этапе завершения ДО уровня развития, необходимого и достаточного для успешного освоения ими образовательных программ начального общего образования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Принципы ФОП </a:t>
            </a:r>
            <a:r>
              <a:rPr lang="ru-RU" dirty="0"/>
              <a:t>ДО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/>
              <a:t>Ребенок </a:t>
            </a:r>
            <a:r>
              <a:rPr lang="ru-RU" dirty="0"/>
              <a:t>– участник образовательных отношений, который полноценно проживает все этапы детства.</a:t>
            </a:r>
          </a:p>
          <a:p>
            <a:pPr algn="just"/>
            <a:r>
              <a:rPr lang="ru-RU" b="1" dirty="0"/>
              <a:t>Педагоги должны:</a:t>
            </a:r>
            <a:endParaRPr lang="ru-RU" dirty="0"/>
          </a:p>
          <a:p>
            <a:pPr algn="just"/>
            <a:r>
              <a:rPr lang="ru-RU" dirty="0"/>
              <a:t>выстраивать образовательную деятельность на основе индивидуальных особенностей каждого ребенка</a:t>
            </a:r>
          </a:p>
          <a:p>
            <a:pPr algn="just"/>
            <a:r>
              <a:rPr lang="ru-RU" dirty="0"/>
              <a:t>обеспечивать сотрудничество родителей и детей, совершеннолетних членов семьи, которые принимают участие в их воспитании</a:t>
            </a:r>
          </a:p>
          <a:p>
            <a:pPr algn="just"/>
            <a:r>
              <a:rPr lang="ru-RU" dirty="0"/>
              <a:t>поддерживать инициативу детей в различных видах деятельности</a:t>
            </a:r>
          </a:p>
          <a:p>
            <a:pPr algn="just"/>
            <a:r>
              <a:rPr lang="ru-RU" dirty="0"/>
              <a:t>приобщать их к социокультурным нормам, традициям семьи, общества и государства</a:t>
            </a:r>
          </a:p>
          <a:p>
            <a:pPr algn="just"/>
            <a:r>
              <a:rPr lang="ru-RU" dirty="0"/>
              <a:t>формировать познавательные интересы и  познавательные действия в различных видах деятельности</a:t>
            </a:r>
          </a:p>
          <a:p>
            <a:pPr algn="just"/>
            <a:r>
              <a:rPr lang="ru-RU" dirty="0"/>
              <a:t>учитывать этнокультурную ситуацию развития детей</a:t>
            </a:r>
          </a:p>
          <a:p>
            <a:pPr algn="just"/>
            <a:r>
              <a:rPr lang="ru-RU" dirty="0"/>
              <a:t>обеспечивать возрастную адекватность дошкольного образования, когда условия, требования, методы соответствуют возрасту и особенностям развития детей</a:t>
            </a:r>
          </a:p>
          <a:p>
            <a:pPr algn="just"/>
            <a:r>
              <a:rPr lang="ru-RU" dirty="0"/>
              <a:t>организовывать сотрудничество ДОО с семьей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2. Планируемые </a:t>
            </a:r>
            <a:r>
              <a:rPr lang="ru-RU" b="1" dirty="0" smtClean="0"/>
              <a:t>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Характеристики </a:t>
            </a:r>
            <a:r>
              <a:rPr lang="ru-RU" b="1" dirty="0"/>
              <a:t>возможных достижений </a:t>
            </a:r>
            <a:r>
              <a:rPr lang="ru-RU" b="1" dirty="0" smtClean="0"/>
              <a:t>ребенка*даны детально</a:t>
            </a:r>
          </a:p>
          <a:p>
            <a:r>
              <a:rPr lang="ru-RU" dirty="0" smtClean="0"/>
              <a:t>В</a:t>
            </a:r>
            <a:r>
              <a:rPr lang="ru-RU" dirty="0"/>
              <a:t> младенческом возрасте – </a:t>
            </a:r>
            <a:r>
              <a:rPr lang="ru-RU" dirty="0">
                <a:hlinkClick r:id="rId2"/>
              </a:rPr>
              <a:t>к одному году</a:t>
            </a:r>
            <a:endParaRPr lang="ru-RU" dirty="0"/>
          </a:p>
          <a:p>
            <a:pPr algn="just"/>
            <a:r>
              <a:rPr lang="ru-RU" dirty="0"/>
              <a:t>В раннем возрасте – </a:t>
            </a:r>
            <a:r>
              <a:rPr lang="ru-RU" dirty="0">
                <a:hlinkClick r:id="rId3"/>
              </a:rPr>
              <a:t>к трем годам</a:t>
            </a:r>
            <a:endParaRPr lang="ru-RU" dirty="0"/>
          </a:p>
          <a:p>
            <a:pPr algn="just"/>
            <a:r>
              <a:rPr lang="ru-RU" dirty="0"/>
              <a:t>В дошкольном возрасте: к </a:t>
            </a:r>
            <a:r>
              <a:rPr lang="ru-RU" dirty="0">
                <a:hlinkClick r:id="rId4"/>
              </a:rPr>
              <a:t>четырем годам</a:t>
            </a:r>
            <a:r>
              <a:rPr lang="ru-RU" dirty="0"/>
              <a:t>, </a:t>
            </a:r>
            <a:r>
              <a:rPr lang="ru-RU" dirty="0">
                <a:hlinkClick r:id="rId5"/>
              </a:rPr>
              <a:t>пяти годам</a:t>
            </a:r>
            <a:r>
              <a:rPr lang="ru-RU" dirty="0"/>
              <a:t>, </a:t>
            </a:r>
            <a:r>
              <a:rPr lang="ru-RU" dirty="0">
                <a:hlinkClick r:id="rId6"/>
              </a:rPr>
              <a:t>шести годам</a:t>
            </a:r>
            <a:endParaRPr lang="ru-RU" dirty="0"/>
          </a:p>
          <a:p>
            <a:pPr algn="just"/>
            <a:r>
              <a:rPr lang="ru-RU" dirty="0"/>
              <a:t>К концу дошкольного возраста – </a:t>
            </a:r>
            <a:r>
              <a:rPr lang="ru-RU" dirty="0">
                <a:hlinkClick r:id="rId7"/>
              </a:rPr>
              <a:t>на этапе завершения освоения</a:t>
            </a:r>
            <a:endParaRPr lang="ru-RU" dirty="0"/>
          </a:p>
          <a:p>
            <a:pPr algn="just"/>
            <a:r>
              <a:rPr lang="ru-RU" baseline="-25000" dirty="0"/>
              <a:t>*Возрастные ориентиры в ФОП ДО – условные. Каждый ребенок может </a:t>
            </a:r>
            <a:r>
              <a:rPr lang="ru-RU" baseline="-25000" dirty="0" smtClean="0"/>
              <a:t>достичь планируемых</a:t>
            </a:r>
            <a:r>
              <a:rPr lang="ru-RU" baseline="-25000" dirty="0"/>
              <a:t>   результатов на разных этапах дошкольного детства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487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/>
              <a:t>3. Педагогическая диагностика достижения планируемых </a:t>
            </a:r>
            <a:r>
              <a:rPr lang="ru-RU" b="1" dirty="0" smtClean="0"/>
              <a:t>результатов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Предполагает </a:t>
            </a:r>
            <a:r>
              <a:rPr lang="ru-RU" dirty="0"/>
              <a:t>изучение </a:t>
            </a:r>
            <a:r>
              <a:rPr lang="ru-RU" dirty="0" err="1"/>
              <a:t>деятельностных</a:t>
            </a:r>
            <a:r>
              <a:rPr lang="ru-RU" dirty="0"/>
              <a:t> умений ребенка, его интересов, предпочтений, склонностей, личностных особенностей, способов взаимодействия со взрослыми и сверстниками. Должна соответствовать </a:t>
            </a:r>
            <a:r>
              <a:rPr lang="ru-RU" dirty="0" smtClean="0"/>
              <a:t>требованиям </a:t>
            </a:r>
            <a:r>
              <a:rPr lang="ru-RU" dirty="0"/>
              <a:t>ФГОС ДО.</a:t>
            </a:r>
          </a:p>
        </p:txBody>
      </p:sp>
    </p:spTree>
    <p:extLst>
      <p:ext uri="{BB962C8B-B14F-4D97-AF65-F5344CB8AC3E}">
        <p14:creationId xmlns:p14="http://schemas.microsoft.com/office/powerpoint/2010/main" val="133985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3">
            <a:extLst>
              <a:ext uri="{FF2B5EF4-FFF2-40B4-BE49-F238E27FC236}">
                <a16:creationId xmlns="" xmlns:a16="http://schemas.microsoft.com/office/drawing/2014/main" id="{B45E0C25-EDD2-4384-80AA-E753119DDF4C}"/>
              </a:ext>
            </a:extLst>
          </p:cNvPr>
          <p:cNvSpPr txBox="1">
            <a:spLocks/>
          </p:cNvSpPr>
          <p:nvPr/>
        </p:nvSpPr>
        <p:spPr bwMode="auto">
          <a:xfrm>
            <a:off x="457200" y="843223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Педагогическая диагностика достижения планируемых результатов ФОП</a:t>
            </a:r>
          </a:p>
        </p:txBody>
      </p:sp>
      <p:sp>
        <p:nvSpPr>
          <p:cNvPr id="28675" name="Місце для вмісту 2">
            <a:extLst>
              <a:ext uri="{FF2B5EF4-FFF2-40B4-BE49-F238E27FC236}">
                <a16:creationId xmlns="" xmlns:a16="http://schemas.microsoft.com/office/drawing/2014/main" id="{DEDA781F-3FE4-4564-8654-2A38D5FFEA69}"/>
              </a:ext>
            </a:extLst>
          </p:cNvPr>
          <p:cNvSpPr txBox="1">
            <a:spLocks/>
          </p:cNvSpPr>
          <p:nvPr/>
        </p:nvSpPr>
        <p:spPr bwMode="auto">
          <a:xfrm>
            <a:off x="294896" y="1851025"/>
            <a:ext cx="7874758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12700" lvl="1" algn="just">
              <a:spcAft>
                <a:spcPts val="1200"/>
              </a:spcAft>
              <a:buClr>
                <a:srgbClr val="000000"/>
              </a:buClr>
              <a:buSzPts val="1400"/>
              <a:tabLst>
                <a:tab pos="854075" algn="l"/>
              </a:tabLst>
            </a:pPr>
            <a:r>
              <a:rPr lang="ru-RU" sz="2000" b="1" u="none" strike="noStrike" spc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marR="12700" lvl="0" algn="just">
              <a:spcAft>
                <a:spcPts val="1200"/>
              </a:spcAft>
              <a:buClr>
                <a:srgbClr val="000000"/>
              </a:buClr>
              <a:buSzPts val="1400"/>
              <a:tabLst>
                <a:tab pos="655955" algn="l"/>
              </a:tabLst>
            </a:pPr>
            <a:r>
              <a:rPr lang="ru-RU" sz="2000" b="1" u="none" strike="noStrike" spc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1) индивидуализации образования (в том числе поддержки ребёнка, построения его образовательной траектории или профессиональной коррекции особенностей его развития)</a:t>
            </a:r>
          </a:p>
          <a:p>
            <a:pPr algn="just">
              <a:spcAft>
                <a:spcPts val="12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Courier New" panose="02070309020205020404" pitchFamily="49" charset="0"/>
              </a:rPr>
              <a:t>2) оптимизации работы с группой детей</a:t>
            </a:r>
            <a:endParaRPr lang="ru-RU" sz="2000" b="1" dirty="0">
              <a:ea typeface="Verdana" panose="020B0604030504040204" pitchFamily="34" charset="0"/>
            </a:endParaRPr>
          </a:p>
          <a:p>
            <a:pPr algn="just">
              <a:spcAft>
                <a:spcPts val="1200"/>
              </a:spcAft>
              <a:tabLst>
                <a:tab pos="630238" algn="r"/>
              </a:tabLst>
            </a:pPr>
            <a:endParaRPr lang="ru-RU" sz="2000" b="1" dirty="0">
              <a:ea typeface="Verdana" panose="020B0604030504040204" pitchFamily="34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effectLst/>
                <a:ea typeface="Courier New" panose="02070309020205020404" pitchFamily="49" charset="0"/>
              </a:rPr>
              <a:t>Периодичность проведения педагогической диагностики определяется ДОО</a:t>
            </a:r>
          </a:p>
          <a:p>
            <a:pPr algn="just"/>
            <a:r>
              <a:rPr lang="ru-RU" sz="2000" b="1" dirty="0">
                <a:solidFill>
                  <a:srgbClr val="000000"/>
                </a:solidFill>
              </a:rPr>
              <a:t>Оптимальным является проведение на начальном этапе освоения ООП (стартовая диагностика) и на завершающем этапе освоения программы возрастной группой (финальная диагностика)</a:t>
            </a:r>
            <a:endParaRPr lang="ru-RU" sz="2000" b="1" dirty="0"/>
          </a:p>
          <a:p>
            <a:pPr algn="just">
              <a:spcAft>
                <a:spcPts val="1200"/>
              </a:spcAft>
              <a:tabLst>
                <a:tab pos="630238" algn="r"/>
              </a:tabLst>
            </a:pPr>
            <a:endParaRPr lang="ru-RU" sz="2000" b="1" dirty="0"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>
            <a:extLst>
              <a:ext uri="{FF2B5EF4-FFF2-40B4-BE49-F238E27FC236}">
                <a16:creationId xmlns="" xmlns:a16="http://schemas.microsoft.com/office/drawing/2014/main" id="{53425B30-79E4-4314-B46E-937D9A9A5B2A}"/>
              </a:ext>
            </a:extLst>
          </p:cNvPr>
          <p:cNvSpPr txBox="1">
            <a:spLocks/>
          </p:cNvSpPr>
          <p:nvPr/>
        </p:nvSpPr>
        <p:spPr bwMode="auto">
          <a:xfrm>
            <a:off x="385762" y="701675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педагогической диагностики</a:t>
            </a:r>
          </a:p>
        </p:txBody>
      </p:sp>
      <p:sp>
        <p:nvSpPr>
          <p:cNvPr id="35843" name="Місце для вмісту 2">
            <a:extLst>
              <a:ext uri="{FF2B5EF4-FFF2-40B4-BE49-F238E27FC236}">
                <a16:creationId xmlns="" xmlns:a16="http://schemas.microsoft.com/office/drawing/2014/main" id="{B66741F6-3A15-4F40-B853-53A34C57C1EE}"/>
              </a:ext>
            </a:extLst>
          </p:cNvPr>
          <p:cNvSpPr txBox="1">
            <a:spLocks/>
          </p:cNvSpPr>
          <p:nvPr/>
        </p:nvSpPr>
        <p:spPr bwMode="auto">
          <a:xfrm>
            <a:off x="385762" y="2019869"/>
            <a:ext cx="7748304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rgbClr val="1C1C1C"/>
                </a:solidFill>
              </a:rPr>
              <a:t>Основа – </a:t>
            </a:r>
            <a:r>
              <a:rPr lang="ru-RU" altLang="ru-RU" sz="2000" b="1" dirty="0" err="1">
                <a:solidFill>
                  <a:srgbClr val="1C1C1C"/>
                </a:solidFill>
              </a:rPr>
              <a:t>малоформализованные</a:t>
            </a:r>
            <a:r>
              <a:rPr lang="ru-RU" altLang="ru-RU" sz="2000" b="1" dirty="0">
                <a:solidFill>
                  <a:srgbClr val="1C1C1C"/>
                </a:solidFill>
              </a:rPr>
              <a:t> методы:</a:t>
            </a:r>
          </a:p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000" b="1" dirty="0">
              <a:solidFill>
                <a:srgbClr val="1C1C1C"/>
              </a:solidFill>
            </a:endParaRP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1C1C1C"/>
                </a:solidFill>
              </a:rPr>
              <a:t>Педагогическое наблюдение за детской деятельностью (в том числе в специально созданных диагностических ситуациях)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1C1C1C"/>
                </a:solidFill>
              </a:rPr>
              <a:t>Беседы с детьми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1C1C1C"/>
                </a:solidFill>
              </a:rPr>
              <a:t>Анализ продуктов детской деятельности </a:t>
            </a:r>
          </a:p>
          <a:p>
            <a:pPr marL="342900" indent="-342900" algn="just" eaLnBrk="1" hangingPunct="1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1C1C1C"/>
                </a:solidFill>
              </a:rPr>
              <a:t>Специальные методики диагностики физического, коммуникативного, познавательного, речевого, художественно-эстетического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9476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" y="1025352"/>
            <a:ext cx="9098764" cy="5716016"/>
          </a:xfrm>
        </p:spPr>
        <p:txBody>
          <a:bodyPr>
            <a:normAutofit/>
          </a:bodyPr>
          <a:lstStyle/>
          <a:p>
            <a:pPr marL="0" indent="0" defTabSz="1216152">
              <a:buClr>
                <a:srgbClr val="374C81"/>
              </a:buClr>
              <a:buNone/>
            </a:pPr>
            <a:endParaRPr lang="ru-RU" sz="2400" b="1" dirty="0" smtClean="0">
              <a:solidFill>
                <a:srgbClr val="374C81"/>
              </a:solidFill>
            </a:endParaRPr>
          </a:p>
          <a:p>
            <a:pPr algn="just"/>
            <a:r>
              <a:rPr lang="ru-RU" sz="2800" b="1" dirty="0"/>
              <a:t>Концепция развития дошкольного </a:t>
            </a:r>
            <a:r>
              <a:rPr lang="ru-RU" sz="2800" b="1" dirty="0" smtClean="0"/>
              <a:t>образования </a:t>
            </a:r>
            <a:r>
              <a:rPr lang="ru-RU" sz="2800" b="1" dirty="0"/>
              <a:t>до 2030 </a:t>
            </a:r>
            <a:r>
              <a:rPr lang="ru-RU" sz="2800" b="1" dirty="0" smtClean="0"/>
              <a:t>года-</a:t>
            </a:r>
            <a:r>
              <a:rPr lang="ru-RU" sz="2800" i="1" dirty="0" smtClean="0"/>
              <a:t>на этапе экспертного обсуждения</a:t>
            </a:r>
          </a:p>
          <a:p>
            <a:pPr algn="just"/>
            <a:r>
              <a:rPr lang="ru-RU" sz="2800" b="1" dirty="0" smtClean="0"/>
              <a:t>Федеральная образовательная программа ДО. Федеральная рабочая программа воспитания</a:t>
            </a:r>
          </a:p>
          <a:p>
            <a:pPr algn="just"/>
            <a:r>
              <a:rPr lang="ru-RU" sz="2800" b="1" dirty="0" smtClean="0"/>
              <a:t>Единые </a:t>
            </a:r>
            <a:r>
              <a:rPr lang="ru-RU" sz="2800" b="1" dirty="0"/>
              <a:t>ценности, </a:t>
            </a:r>
            <a:r>
              <a:rPr lang="ru-RU" sz="2800" b="1" dirty="0" smtClean="0"/>
              <a:t>национально-культурные традиции</a:t>
            </a:r>
          </a:p>
          <a:p>
            <a:pPr algn="just"/>
            <a:r>
              <a:rPr lang="ru-RU" sz="2800" b="1" dirty="0"/>
              <a:t>Социальная общность и устойчивые </a:t>
            </a:r>
            <a:r>
              <a:rPr lang="ru-RU" sz="2800" b="1" dirty="0" err="1"/>
              <a:t>межпоколенческие</a:t>
            </a:r>
            <a:r>
              <a:rPr lang="ru-RU" sz="2800" b="1" dirty="0"/>
              <a:t> </a:t>
            </a:r>
            <a:r>
              <a:rPr lang="ru-RU" sz="2800" b="1" dirty="0" smtClean="0"/>
              <a:t>связи- </a:t>
            </a:r>
            <a:r>
              <a:rPr lang="ru-RU" sz="2800" i="1" dirty="0" smtClean="0"/>
              <a:t>консолидация усилий</a:t>
            </a:r>
            <a:endParaRPr lang="ru-RU" sz="2800" i="1" dirty="0"/>
          </a:p>
          <a:p>
            <a:pPr marL="0" indent="0" defTabSz="1216152">
              <a:buClr>
                <a:srgbClr val="374C81"/>
              </a:buClr>
              <a:buNone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9736" y="29101"/>
            <a:ext cx="9034264" cy="926639"/>
            <a:chOff x="0" y="198104"/>
            <a:chExt cx="9034264" cy="92663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98104"/>
              <a:ext cx="9034264" cy="9266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5235" y="243339"/>
              <a:ext cx="8943794" cy="8361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dirty="0"/>
                <a:t>Что определяет единство </a:t>
              </a:r>
              <a:r>
                <a:rPr lang="ru-RU" sz="2400" b="1" i="1" dirty="0" smtClean="0"/>
                <a:t>образовательного пространства</a:t>
              </a:r>
              <a:endParaRPr lang="ru-RU" sz="2400" b="1" i="1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dirty="0"/>
                <a:t>дошкольного </a:t>
              </a:r>
              <a:r>
                <a:rPr lang="ru-RU" sz="2400" b="1" i="1" dirty="0" smtClean="0"/>
                <a:t>образования?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5591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Психологическая </a:t>
            </a:r>
            <a:r>
              <a:rPr lang="ru-RU" b="1" dirty="0" smtClean="0"/>
              <a:t>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ФОП </a:t>
            </a:r>
            <a:r>
              <a:rPr lang="ru-RU" dirty="0"/>
              <a:t>ДО допускает также психологическую диагностику развития детей</a:t>
            </a:r>
            <a:r>
              <a:rPr lang="ru-RU" dirty="0" smtClean="0"/>
              <a:t>.</a:t>
            </a:r>
          </a:p>
          <a:p>
            <a:r>
              <a:rPr lang="ru-RU" b="1" dirty="0"/>
              <a:t>Цель</a:t>
            </a:r>
            <a:r>
              <a:rPr lang="ru-RU" dirty="0"/>
              <a:t> </a:t>
            </a:r>
            <a:r>
              <a:rPr lang="ru-RU" b="1" dirty="0"/>
              <a:t>психологической диагностики</a:t>
            </a:r>
            <a:r>
              <a:rPr lang="ru-RU" dirty="0"/>
              <a:t> – выявить и изучить индивидуально-психологические особенности детей, причины трудностей в освоении образовательной программы.</a:t>
            </a:r>
          </a:p>
          <a:p>
            <a:r>
              <a:rPr lang="ru-RU" b="1" dirty="0"/>
              <a:t>Кто проводит:</a:t>
            </a:r>
            <a:r>
              <a:rPr lang="ru-RU" dirty="0"/>
              <a:t> квалифицированные специалисты – педагоги-психологи, психологи.</a:t>
            </a:r>
          </a:p>
          <a:p>
            <a:r>
              <a:rPr lang="ru-RU" b="1" dirty="0"/>
              <a:t>Какие условия:</a:t>
            </a:r>
            <a:r>
              <a:rPr lang="ru-RU" dirty="0"/>
              <a:t> ребенок участвует в психологической диагностике только с согласия родителей или законных представителей.</a:t>
            </a:r>
          </a:p>
          <a:p>
            <a:r>
              <a:rPr lang="ru-RU" b="1" dirty="0"/>
              <a:t>Как использовать результаты:</a:t>
            </a:r>
            <a:r>
              <a:rPr lang="ru-RU" dirty="0"/>
              <a:t> по результатам психологической диагностики специалисты организуют психологическое сопровождение и адресную психологическую помощь детям</a:t>
            </a:r>
          </a:p>
          <a:p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30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Структура ФОП </a:t>
            </a:r>
            <a:r>
              <a:rPr lang="ru-RU" b="1" dirty="0" smtClean="0"/>
              <a:t>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944217"/>
              </p:ext>
            </p:extLst>
          </p:nvPr>
        </p:nvGraphicFramePr>
        <p:xfrm>
          <a:off x="107504" y="836713"/>
          <a:ext cx="8928992" cy="6169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7200800"/>
              </a:tblGrid>
              <a:tr h="122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Раздел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Содержание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 anchor="ctr"/>
                </a:tc>
              </a:tr>
              <a:tr h="1735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Целевой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1. Пояснительная записка: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цели и задачи;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принципы и подходы к формированию программы.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2. Планируемые результаты, представленные в виде целевых ориентиров.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3. Подходы к педагогической диагностике достижения планируемых результатов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56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Структура ФОП </a:t>
            </a:r>
            <a:r>
              <a:rPr lang="ru-RU" b="1" dirty="0" smtClean="0"/>
              <a:t>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325515"/>
              </p:ext>
            </p:extLst>
          </p:nvPr>
        </p:nvGraphicFramePr>
        <p:xfrm>
          <a:off x="107504" y="836713"/>
          <a:ext cx="8928992" cy="6067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7200800"/>
              </a:tblGrid>
              <a:tr h="122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Раздел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Содержание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 anchor="ctr"/>
                </a:tc>
              </a:tr>
              <a:tr h="4736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Содержательный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1. Задачи и содержание </a:t>
                      </a:r>
                      <a:r>
                        <a:rPr lang="ru-RU" sz="3200" dirty="0" err="1" smtClean="0">
                          <a:effectLst/>
                        </a:rPr>
                        <a:t>Обр.Д-ти</a:t>
                      </a:r>
                      <a:r>
                        <a:rPr lang="ru-RU" sz="3200" dirty="0" smtClean="0">
                          <a:effectLst/>
                        </a:rPr>
                        <a:t> </a:t>
                      </a:r>
                      <a:r>
                        <a:rPr lang="ru-RU" sz="3200" dirty="0">
                          <a:effectLst/>
                        </a:rPr>
                        <a:t>по каждой из образовательных областей для всех возрастных групп.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2. Вариативные формы, способы, методы и средства реализации ФОП.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3. Особенности образовательной деятельности разных видов и культурных практик.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</a:rPr>
                        <a:t>4. Способы и направления поддержки детской инициативы</a:t>
                      </a:r>
                      <a:r>
                        <a:rPr lang="ru-RU" sz="3200" dirty="0" smtClean="0">
                          <a:effectLst/>
                        </a:rPr>
                        <a:t>.</a:t>
                      </a:r>
                      <a:endParaRPr lang="ru-RU" sz="3200" dirty="0">
                        <a:effectLst/>
                      </a:endParaRPr>
                    </a:p>
                  </a:txBody>
                  <a:tcPr marL="5606" marR="5606" marT="5606" marB="56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26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Структура ФОП </a:t>
            </a:r>
            <a:r>
              <a:rPr lang="ru-RU" b="1" dirty="0" smtClean="0"/>
              <a:t>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44592"/>
              </p:ext>
            </p:extLst>
          </p:nvPr>
        </p:nvGraphicFramePr>
        <p:xfrm>
          <a:off x="107504" y="836713"/>
          <a:ext cx="8928992" cy="6147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2"/>
                <a:gridCol w="7200800"/>
              </a:tblGrid>
              <a:tr h="122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Раздел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Содержание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 anchor="ctr"/>
                </a:tc>
              </a:tr>
              <a:tr h="47369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Содержательный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5</a:t>
                      </a:r>
                      <a:r>
                        <a:rPr lang="ru-RU" sz="3200" dirty="0">
                          <a:effectLst/>
                        </a:rPr>
                        <a:t>. Особенности взаимодействия педагогического коллектива с семьями обучающихся.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6. Направления, задачи и содержание коррекционно-развивающей работы.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7. Федеральная рабочая программа воспитания: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пояснительная записка;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целевой раздел;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содержательный раздел;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3200" dirty="0">
                          <a:effectLst/>
                        </a:rPr>
                        <a:t>организационный раздел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6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77809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Структура ФОП </a:t>
            </a:r>
            <a:r>
              <a:rPr lang="ru-RU" b="1" dirty="0" smtClean="0"/>
              <a:t>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445224"/>
          </a:xfrm>
        </p:spPr>
        <p:txBody>
          <a:bodyPr>
            <a:normAutofit/>
          </a:bodyPr>
          <a:lstStyle/>
          <a:p>
            <a:endParaRPr lang="ru-RU" dirty="0"/>
          </a:p>
          <a:p>
            <a:pPr algn="just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196328"/>
              </p:ext>
            </p:extLst>
          </p:nvPr>
        </p:nvGraphicFramePr>
        <p:xfrm>
          <a:off x="107504" y="836713"/>
          <a:ext cx="8928992" cy="5792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7344816"/>
              </a:tblGrid>
              <a:tr h="122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Раздел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Содержание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 anchor="ctr"/>
                </a:tc>
              </a:tr>
              <a:tr h="33686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Организационный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</a:rPr>
                        <a:t>1. Описание условий реализации программы: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психолого-педагогические условия;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особенности организации РППС;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>
                          <a:effectLst/>
                        </a:rPr>
                        <a:t>материально-техническое обеспечение ФОП, обеспеченность методическими материалами и средствами обучения и воспитания;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примерный перечень литературных, музыкальных, художественных, анимационных произведений для реализации ФОП;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кадровые условия.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2. Примерный режим и распорядок дня в дошкольных группах.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3. Федеральный календарный план воспитательной работы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06" marR="5606" marT="5606" marB="560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8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27" y="188640"/>
            <a:ext cx="862287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ФОП  -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организационный раздел.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1627" y="992922"/>
            <a:ext cx="8507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30. Психолого-педагогические условия реализации Федеральной программы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627" y="1564570"/>
            <a:ext cx="847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31. Особенности организации развивающей предметно-пространственной среды.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627" y="2204864"/>
            <a:ext cx="856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32. Материально-техническое обеспечение Федеральной программы,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учетом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обеспеченности методическими материалами и средствами обучения и воспитания.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627" y="3163188"/>
            <a:ext cx="8622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Примерный перечень литературных, музыкальных, художественных, анимационных произведений для реализации Федеральной программы.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1627" y="3871074"/>
            <a:ext cx="8420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35. Примерный режим и распорядок дня в дошкольных группах.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627" y="4149080"/>
            <a:ext cx="8044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36. Федеральный календарный план воспитательной работы.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627" y="4581128"/>
            <a:ext cx="8680746" cy="224676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36.1. План является единым для ДОО.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36.2. ДОО вправе наряду с Планом проводить иные мероприятия согласно Программе воспитания, по ключевым направлениям воспитания и дополнительного образования детей.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36.4.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Примерный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перечень основных государственных и народных праздников, памятных дат в календарном плане воспитательной работы в ДОО.</a:t>
            </a:r>
          </a:p>
        </p:txBody>
      </p:sp>
    </p:spTree>
    <p:extLst>
      <p:ext uri="{BB962C8B-B14F-4D97-AF65-F5344CB8AC3E}">
        <p14:creationId xmlns:p14="http://schemas.microsoft.com/office/powerpoint/2010/main" val="120497935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03313"/>
            <a:ext cx="8229600" cy="5502275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strike="sngStrike" dirty="0" smtClean="0">
                <a:solidFill>
                  <a:srgbClr val="FF0000"/>
                </a:solidFill>
                <a:cs typeface="Times New Roman" pitchFamily="18" charset="0"/>
              </a:rPr>
              <a:t>ПРИМЕРНАЯ ОСНОВНАЯ ОБРАЗОВАТЕЛЬНАЯ ПРОГРАММА ДОШКОЛЬНОГО ОБРАЗОВАНИЯ</a:t>
            </a:r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400" b="1" strike="sngStrike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(</a:t>
            </a:r>
            <a:r>
              <a:rPr lang="ru-RU" altLang="ru-RU" sz="3600" strike="sngStrike" dirty="0" smtClean="0">
                <a:solidFill>
                  <a:srgbClr val="002060"/>
                </a:solidFill>
                <a:cs typeface="Times New Roman" pitchFamily="18" charset="0"/>
              </a:rPr>
              <a:t>одобрена решением федерального УМО по общему образованию, протокол № 2/15 от 20 мая 2015 г.) </a:t>
            </a:r>
            <a:endParaRPr lang="ru-RU" sz="3400" b="1" strike="sngStrike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3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strike="sngStrike" dirty="0" smtClean="0">
                <a:solidFill>
                  <a:srgbClr val="FF0000"/>
                </a:solidFill>
                <a:cs typeface="Times New Roman" pitchFamily="18" charset="0"/>
              </a:rPr>
              <a:t>ОСНОВНАЯ</a:t>
            </a:r>
            <a:r>
              <a:rPr lang="ru-RU" sz="3400" b="1" dirty="0" smtClean="0">
                <a:solidFill>
                  <a:srgbClr val="FF0000"/>
                </a:solidFill>
                <a:cs typeface="Times New Roman" pitchFamily="18" charset="0"/>
              </a:rPr>
              <a:t> ОБРАЗОВАТЕЛЬНАЯ ПРОГРАММА ДОШКОЛЬНОГО ОБРАЗОВАНИЯ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3400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КОМПЛЕКСНАЯ ОБРАЗОВАТЕЛЬНАЯ ПРОГРАММА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ПАРЦИАЛЬНАЯ ОБРАЗОВАТЕЛЬНАЯ ПРОГРАММА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3400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strike="sngStrike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АДАПТИРОВАННАЯ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ОСНОВНАЯ</a:t>
            </a:r>
            <a:r>
              <a:rPr lang="ru-RU" sz="3400" b="1" strike="sngStrike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ОБРАЗОВАТЕЛЬНАЯ ПРОГРАММА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3400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АДАПТИРОВАННАЯ ОБРАЗОВАТЕЛЬНАЯ ПРОГРАММА</a:t>
            </a:r>
          </a:p>
          <a:p>
            <a:pPr algn="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3400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algn="r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ИНДИВИДУАЛЬНАЯ ПРОГРАММА РЕАБИЛИТАЦИИ ИНВАЛИДА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3400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РАБОЧАЯ ПРОГРАММА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3400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3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ДОПОЛНИТЕЛЬНАЯ ОБЩЕРАЗВИВАЮЩАЯ ПРОГРАММА</a:t>
            </a:r>
          </a:p>
          <a:p>
            <a:pPr marL="109537" indent="0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57200" y="299546"/>
            <a:ext cx="8229600" cy="599089"/>
          </a:xfrm>
          <a:prstGeom prst="rect">
            <a:avLst/>
          </a:prstGeom>
          <a:ln>
            <a:noFill/>
          </a:ln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ВИДЫ ОБРАЗОВАТЕЛЬНЫХ ПРОГРАММ</a:t>
            </a:r>
            <a:endParaRPr lang="ru-RU" sz="2800" b="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ФОП ДО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Прежде всего федеральная программа более детализирована. </a:t>
            </a:r>
            <a:endParaRPr lang="ru-RU" dirty="0" smtClean="0"/>
          </a:p>
          <a:p>
            <a:pPr algn="just"/>
            <a:r>
              <a:rPr lang="ru-RU" dirty="0" smtClean="0"/>
              <a:t>Ее </a:t>
            </a:r>
            <a:r>
              <a:rPr lang="ru-RU" dirty="0"/>
              <a:t>смело можно брать за основу целиком при разработке собственной </a:t>
            </a:r>
            <a:r>
              <a:rPr lang="ru-RU" dirty="0" smtClean="0"/>
              <a:t>программы.</a:t>
            </a:r>
          </a:p>
          <a:p>
            <a:pPr algn="just"/>
            <a:r>
              <a:rPr lang="ru-RU" dirty="0" smtClean="0"/>
              <a:t>Главная </a:t>
            </a:r>
            <a:r>
              <a:rPr lang="ru-RU" dirty="0"/>
              <a:t>особенность документа - он позволяет объединить образование и воспитание дошкольников в один гармоничный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30823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572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Принципы и подходы  ФОП ДО в </a:t>
            </a:r>
            <a:b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ДОО</a:t>
            </a:r>
            <a:endParaRPr lang="ru-RU" sz="3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индивидуализации,  учета  возможностей,  особенностей  развития  и потребностей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 признания  каждого  ребенка  полноправным  участником образовательного процесса;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 поддержки  детской  инициативы  и  формирования  познавательных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интересов каждого ребенка;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интеграции усилий специалистов;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 конкретности  и  доступности  учебного  материала,  соответствия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требований,  методов,  приемов  и  условия  образования  индивидуальным  и  возрастным особенностям детей;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 систематичности и взаимосвязи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 постепенности подачи учебного материала;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принцип  концентрического  наращивания  информации  в  каждой  из последующих возрастных групп во всех пяти образовательных областях.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Принципы планирования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Учет взаимосвязи воспитания, обучения и развития в дошкольном возрасте</a:t>
            </a:r>
          </a:p>
          <a:p>
            <a:r>
              <a:rPr lang="ru-RU" dirty="0" smtClean="0"/>
              <a:t>Соответствие планируемого ОП физиологическому росту и развитию детей</a:t>
            </a:r>
          </a:p>
          <a:p>
            <a:r>
              <a:rPr lang="ru-RU" dirty="0" smtClean="0"/>
              <a:t>Учет индивидуальных особенностей роста и уровня их развития</a:t>
            </a:r>
          </a:p>
          <a:p>
            <a:r>
              <a:rPr lang="ru-RU" dirty="0" smtClean="0"/>
              <a:t>Соблюдение оптимальной учебной нагрузки</a:t>
            </a:r>
          </a:p>
          <a:p>
            <a:r>
              <a:rPr lang="ru-RU" dirty="0" smtClean="0"/>
              <a:t>Учет медико-гигиенических требований к последовательности, длительности </a:t>
            </a:r>
            <a:r>
              <a:rPr lang="ru-RU" dirty="0" err="1" smtClean="0"/>
              <a:t>пед.мероприятий</a:t>
            </a:r>
            <a:r>
              <a:rPr lang="ru-RU" dirty="0" smtClean="0"/>
              <a:t>, к проведению различных режимных моментов</a:t>
            </a:r>
          </a:p>
          <a:p>
            <a:r>
              <a:rPr lang="ru-RU" dirty="0" smtClean="0"/>
              <a:t>Разумное чередование организованной и самостоятельной деятельности детей</a:t>
            </a:r>
          </a:p>
          <a:p>
            <a:r>
              <a:rPr lang="ru-RU" dirty="0" smtClean="0"/>
              <a:t>Учет работоспособности детей в течении недели и требования к сочетаемости различных видов деятельности</a:t>
            </a:r>
          </a:p>
          <a:p>
            <a:r>
              <a:rPr lang="ru-RU" dirty="0" smtClean="0"/>
              <a:t>Обеспечение регулярности, последовательности, повторяемости воспитательных воздействий</a:t>
            </a:r>
          </a:p>
          <a:p>
            <a:r>
              <a:rPr lang="ru-RU" dirty="0" smtClean="0"/>
              <a:t>Учет региональных особенностей осуществления </a:t>
            </a:r>
            <a:r>
              <a:rPr lang="ru-RU" dirty="0" err="1" smtClean="0"/>
              <a:t>пед</a:t>
            </a:r>
            <a:r>
              <a:rPr lang="ru-RU" dirty="0" smtClean="0"/>
              <a:t> деятельности, учет климатических условий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50394" y="260648"/>
            <a:ext cx="8697231" cy="576064"/>
          </a:xfrm>
        </p:spPr>
        <p:txBody>
          <a:bodyPr>
            <a:normAutofit fontScale="90000"/>
          </a:bodyPr>
          <a:lstStyle/>
          <a:p>
            <a:pPr algn="ctr" defTabSz="1216152">
              <a:spcBef>
                <a:spcPts val="0"/>
              </a:spcBef>
            </a:pP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ru-RU" sz="31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Основные документы, регламентирующие деятельность ДОУ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334" y="836712"/>
            <a:ext cx="9055666" cy="5832648"/>
          </a:xfrm>
        </p:spPr>
        <p:txBody>
          <a:bodyPr>
            <a:normAutofit fontScale="25000" lnSpcReduction="20000"/>
          </a:bodyPr>
          <a:lstStyle/>
          <a:p>
            <a:pPr marL="0" indent="0" defTabSz="1216152">
              <a:buClr>
                <a:srgbClr val="374C81"/>
              </a:buClr>
              <a:buNone/>
            </a:pPr>
            <a:endParaRPr lang="ru-RU" sz="7400" b="1" dirty="0" smtClean="0">
              <a:solidFill>
                <a:srgbClr val="374C81"/>
              </a:solidFill>
            </a:endParaRPr>
          </a:p>
          <a:p>
            <a:pPr algn="just" defTabSz="1216152">
              <a:buClr>
                <a:srgbClr val="374C81"/>
              </a:buClr>
            </a:pPr>
            <a:r>
              <a:rPr lang="ru-RU" sz="7400" b="1" dirty="0" smtClean="0">
                <a:solidFill>
                  <a:srgbClr val="374C81"/>
                </a:solidFill>
              </a:rPr>
              <a:t>Федеральный </a:t>
            </a:r>
            <a:r>
              <a:rPr lang="ru-RU" sz="7400" b="1" dirty="0">
                <a:solidFill>
                  <a:srgbClr val="374C81"/>
                </a:solidFill>
              </a:rPr>
              <a:t>закон </a:t>
            </a:r>
            <a:r>
              <a:rPr lang="ru-RU" sz="7400" b="1" dirty="0" smtClean="0"/>
              <a:t>от </a:t>
            </a:r>
            <a:r>
              <a:rPr lang="ru-RU" sz="7400" b="1" dirty="0">
                <a:solidFill>
                  <a:srgbClr val="374C81"/>
                </a:solidFill>
              </a:rPr>
              <a:t>29 декабря 2012 г. № 273</a:t>
            </a:r>
            <a:r>
              <a:rPr lang="ru-RU" sz="7400" b="1" dirty="0"/>
              <a:t>-ФЗ «Об образовании в Российской Федерации» </a:t>
            </a:r>
            <a:endParaRPr lang="ru-RU" sz="7400" b="1" dirty="0" smtClean="0"/>
          </a:p>
          <a:p>
            <a:pPr algn="just"/>
            <a:r>
              <a:rPr lang="ru-RU" sz="7400" b="1" dirty="0" smtClean="0"/>
              <a:t>Приказ Министерства </a:t>
            </a:r>
            <a:r>
              <a:rPr lang="ru-RU" sz="7400" b="1" dirty="0"/>
              <a:t>образования и науки РФ </a:t>
            </a:r>
            <a:r>
              <a:rPr lang="ru-RU" sz="7400" b="1" dirty="0">
                <a:solidFill>
                  <a:srgbClr val="374C81"/>
                </a:solidFill>
              </a:rPr>
              <a:t>от 17 октября 2013 г. № 1155 </a:t>
            </a:r>
            <a:r>
              <a:rPr lang="ru-RU" sz="7400" b="1" dirty="0"/>
              <a:t>«Об утверждении федерального государственного образовательного стандарта дошкольного образования» (зарегистрировано в Минюсте РФ 14 ноября 2013 г., № 30384) </a:t>
            </a:r>
            <a:r>
              <a:rPr lang="ru-RU" sz="7400" b="1" dirty="0">
                <a:solidFill>
                  <a:srgbClr val="FF0000"/>
                </a:solidFill>
              </a:rPr>
              <a:t>(с </a:t>
            </a:r>
            <a:r>
              <a:rPr lang="ru-RU" sz="7400" b="1" dirty="0" err="1">
                <a:solidFill>
                  <a:srgbClr val="FF0000"/>
                </a:solidFill>
              </a:rPr>
              <a:t>изм</a:t>
            </a:r>
            <a:r>
              <a:rPr lang="ru-RU" sz="7400" b="1" dirty="0">
                <a:solidFill>
                  <a:srgbClr val="FF0000"/>
                </a:solidFill>
              </a:rPr>
              <a:t> и дополнениями от 21.01.2019,пр №31)</a:t>
            </a:r>
            <a:endParaRPr lang="ru-RU" sz="7400" b="1" dirty="0" smtClean="0"/>
          </a:p>
          <a:p>
            <a:pPr algn="just"/>
            <a:endParaRPr lang="ru-RU" sz="7400" b="1" dirty="0"/>
          </a:p>
          <a:p>
            <a:pPr algn="just"/>
            <a:r>
              <a:rPr lang="ru-RU" sz="7400" b="1" dirty="0" smtClean="0"/>
              <a:t>Приказ </a:t>
            </a:r>
            <a:r>
              <a:rPr lang="ru-RU" sz="7400" b="1" dirty="0"/>
              <a:t>Министерства просвещения РФ </a:t>
            </a:r>
            <a:r>
              <a:rPr lang="ru-RU" sz="7400" b="1" dirty="0" smtClean="0"/>
              <a:t>от </a:t>
            </a:r>
            <a:r>
              <a:rPr lang="ru-RU" sz="7400" b="1" dirty="0" err="1">
                <a:solidFill>
                  <a:srgbClr val="374C81"/>
                </a:solidFill>
              </a:rPr>
              <a:t>от</a:t>
            </a:r>
            <a:r>
              <a:rPr lang="ru-RU" sz="7400" b="1" dirty="0">
                <a:solidFill>
                  <a:srgbClr val="374C81"/>
                </a:solidFill>
              </a:rPr>
              <a:t> </a:t>
            </a:r>
            <a:r>
              <a:rPr lang="ru-RU" sz="7400" b="1" dirty="0" smtClean="0">
                <a:solidFill>
                  <a:srgbClr val="374C81"/>
                </a:solidFill>
              </a:rPr>
              <a:t>31 июля 2020 г</a:t>
            </a:r>
            <a:r>
              <a:rPr lang="ru-RU" sz="7400" b="1" dirty="0">
                <a:solidFill>
                  <a:srgbClr val="374C81"/>
                </a:solidFill>
              </a:rPr>
              <a:t>.</a:t>
            </a:r>
            <a:r>
              <a:rPr lang="ru-RU" sz="7400" b="1" dirty="0" smtClean="0">
                <a:solidFill>
                  <a:srgbClr val="374C81"/>
                </a:solidFill>
              </a:rPr>
              <a:t>№373 </a:t>
            </a:r>
            <a:r>
              <a:rPr lang="ru-RU" sz="7400" b="1" dirty="0"/>
              <a:t>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</a:t>
            </a:r>
            <a:r>
              <a:rPr lang="ru-RU" sz="7400" b="1" dirty="0" smtClean="0"/>
              <a:t>образования».</a:t>
            </a:r>
            <a:r>
              <a:rPr lang="ru-RU" sz="7400" b="1" dirty="0" smtClean="0">
                <a:solidFill>
                  <a:srgbClr val="FF0000"/>
                </a:solidFill>
              </a:rPr>
              <a:t>(</a:t>
            </a:r>
            <a:r>
              <a:rPr lang="ru-RU" sz="7400" b="1" dirty="0">
                <a:solidFill>
                  <a:srgbClr val="FF0000"/>
                </a:solidFill>
              </a:rPr>
              <a:t>вступил в силу с 1 января 2021г.)</a:t>
            </a:r>
          </a:p>
          <a:p>
            <a:pPr marL="109728" indent="0" algn="just">
              <a:buNone/>
            </a:pPr>
            <a:endParaRPr lang="ru-RU" sz="7400" b="1" dirty="0" smtClean="0"/>
          </a:p>
          <a:p>
            <a:pPr algn="just">
              <a:spcBef>
                <a:spcPts val="0"/>
              </a:spcBef>
            </a:pPr>
            <a:r>
              <a:rPr lang="ru-RU" sz="7400" b="1" dirty="0" smtClean="0"/>
              <a:t>Приказ </a:t>
            </a:r>
            <a:r>
              <a:rPr lang="ru-RU" sz="7400" b="1" dirty="0"/>
              <a:t>Минтруда России от </a:t>
            </a:r>
            <a:r>
              <a:rPr lang="ru-RU" sz="7400" b="1" dirty="0">
                <a:solidFill>
                  <a:srgbClr val="374C81"/>
                </a:solidFill>
              </a:rPr>
              <a:t>18 октября 2013 г., № 544н</a:t>
            </a:r>
            <a:r>
              <a:rPr lang="ru-RU" sz="7400" b="1" dirty="0"/>
              <a:t>. Профессиональный стандарт «Педагог (педагогическая деятельность в сфере дошкольного, начального общего, основного общего, среднего общего образования) (воспитатель, учитель</a:t>
            </a:r>
            <a:r>
              <a:rPr lang="ru-RU" sz="7400" b="1" dirty="0" smtClean="0"/>
              <a:t>)»</a:t>
            </a:r>
          </a:p>
          <a:p>
            <a:pPr algn="just">
              <a:spcBef>
                <a:spcPts val="0"/>
              </a:spcBef>
            </a:pPr>
            <a:endParaRPr lang="ru-RU" sz="7400" b="1" dirty="0" smtClean="0"/>
          </a:p>
          <a:p>
            <a:pPr algn="just">
              <a:spcBef>
                <a:spcPts val="0"/>
              </a:spcBef>
            </a:pPr>
            <a:r>
              <a:rPr lang="ru-RU" sz="7400" b="1" dirty="0" smtClean="0"/>
              <a:t> </a:t>
            </a:r>
            <a:r>
              <a:rPr lang="ru-RU" sz="7400" b="1" dirty="0"/>
              <a:t>Постановление Главного государственного санитарного врача Российской Федерации </a:t>
            </a:r>
            <a:r>
              <a:rPr lang="ru-RU" sz="7400" b="1" dirty="0">
                <a:solidFill>
                  <a:srgbClr val="374C81"/>
                </a:solidFill>
              </a:rPr>
              <a:t>от </a:t>
            </a:r>
            <a:r>
              <a:rPr lang="ru-RU" sz="7600" b="1" dirty="0" smtClean="0">
                <a:solidFill>
                  <a:srgbClr val="374C81"/>
                </a:solidFill>
              </a:rPr>
              <a:t>28.09.2020 № 28 </a:t>
            </a:r>
            <a:r>
              <a:rPr lang="ru-RU" sz="7400" b="1" dirty="0" smtClean="0"/>
              <a:t>«Об </a:t>
            </a:r>
            <a:r>
              <a:rPr lang="ru-RU" sz="7400" b="1" dirty="0"/>
              <a:t>утверждении </a:t>
            </a:r>
            <a:r>
              <a:rPr lang="ru-RU" sz="7400" b="1" dirty="0" smtClean="0"/>
              <a:t>СП 2.4.3648-20 «Санитарно-эпидемиологические </a:t>
            </a:r>
            <a:r>
              <a:rPr lang="ru-RU" sz="7400" b="1" dirty="0"/>
              <a:t>требования к </a:t>
            </a:r>
            <a:r>
              <a:rPr lang="ru-RU" sz="7400" b="1" dirty="0" smtClean="0"/>
              <a:t>организациям воспитания и обучения, отдыха и оздоровления детей и молодежи и </a:t>
            </a:r>
            <a:r>
              <a:rPr lang="ru-RU" sz="7400" b="1" dirty="0"/>
              <a:t>др. </a:t>
            </a:r>
            <a:r>
              <a:rPr lang="ru-RU" sz="7400" b="1" dirty="0" smtClean="0"/>
              <a:t>федеральные, региональные, муниципальные документы.</a:t>
            </a:r>
            <a:endParaRPr lang="ru-RU" sz="7400" b="1" dirty="0"/>
          </a:p>
          <a:p>
            <a:pPr marL="0" indent="0" defTabSz="1216152">
              <a:buClr>
                <a:srgbClr val="374C81"/>
              </a:buClr>
              <a:buNone/>
            </a:pPr>
            <a:endParaRPr lang="ru-RU" sz="2900" b="1" dirty="0" smtClean="0">
              <a:solidFill>
                <a:srgbClr val="374C81"/>
              </a:solidFill>
            </a:endParaRPr>
          </a:p>
          <a:p>
            <a:pPr marL="0" indent="0" defTabSz="1216152">
              <a:buClr>
                <a:srgbClr val="374C81"/>
              </a:buClr>
              <a:buNone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/>
              <a:t>Федеральный закон от 31 июля 2020 г. № 304–ФЗ «О внесении изменений в Федеральный закон «Об образовании в Российской Федерации» по вопросам воспитания обучающихся» (вступил в силу с 1 сентября 2020 года)</a:t>
            </a:r>
            <a:br>
              <a:rPr lang="ru-RU" sz="2000" b="1" dirty="0"/>
            </a:b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  <a:t>Направления воспитания и базовые ценности</a:t>
            </a:r>
            <a:b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398640" cy="58772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dirty="0" smtClean="0"/>
              <a:t>Содержательный раздел: виды и  </a:t>
            </a:r>
            <a:r>
              <a:rPr lang="ru-RU" sz="8000" b="1" i="1" u="sng" dirty="0">
                <a:solidFill>
                  <a:schemeClr val="accent2">
                    <a:lumMod val="75000"/>
                  </a:schemeClr>
                </a:solidFill>
              </a:rPr>
              <a:t>Направления воспитания </a:t>
            </a:r>
            <a:endParaRPr lang="ru-RU" sz="80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9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900" b="1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9600" dirty="0" smtClean="0"/>
              <a:t>Патриотическое</a:t>
            </a:r>
          </a:p>
          <a:p>
            <a:pPr marL="0" indent="0" algn="just">
              <a:buNone/>
            </a:pPr>
            <a:endParaRPr lang="ru-RU" sz="9600" dirty="0" smtClean="0"/>
          </a:p>
          <a:p>
            <a:pPr marL="0" indent="0" algn="just">
              <a:buNone/>
            </a:pPr>
            <a:r>
              <a:rPr lang="ru-RU" sz="9600" dirty="0" smtClean="0"/>
              <a:t>Социальное</a:t>
            </a:r>
          </a:p>
          <a:p>
            <a:pPr marL="0" indent="0" algn="just">
              <a:buNone/>
            </a:pPr>
            <a:endParaRPr lang="ru-RU" sz="9600" dirty="0" smtClean="0"/>
          </a:p>
          <a:p>
            <a:pPr marL="0" indent="0" algn="just">
              <a:buNone/>
            </a:pPr>
            <a:endParaRPr lang="ru-RU" sz="9600" dirty="0" smtClean="0"/>
          </a:p>
          <a:p>
            <a:pPr marL="0" indent="0" algn="just">
              <a:buNone/>
            </a:pPr>
            <a:r>
              <a:rPr lang="ru-RU" sz="9600" dirty="0" smtClean="0"/>
              <a:t>Познавательное</a:t>
            </a:r>
          </a:p>
          <a:p>
            <a:pPr marL="0" indent="0" algn="just">
              <a:buNone/>
            </a:pPr>
            <a:endParaRPr lang="ru-RU" sz="9600" dirty="0"/>
          </a:p>
          <a:p>
            <a:pPr marL="0" indent="0" algn="just">
              <a:buNone/>
            </a:pPr>
            <a:r>
              <a:rPr lang="ru-RU" sz="9600" dirty="0" smtClean="0"/>
              <a:t>Физическое </a:t>
            </a:r>
            <a:r>
              <a:rPr lang="ru-RU" sz="9600" dirty="0"/>
              <a:t>и </a:t>
            </a:r>
          </a:p>
          <a:p>
            <a:pPr marL="0" indent="0" algn="just">
              <a:buNone/>
            </a:pPr>
            <a:r>
              <a:rPr lang="ru-RU" sz="9600" dirty="0"/>
              <a:t>оздоровительное</a:t>
            </a:r>
          </a:p>
          <a:p>
            <a:pPr marL="0" indent="0" algn="just">
              <a:buNone/>
            </a:pPr>
            <a:endParaRPr lang="ru-RU" sz="9600" dirty="0"/>
          </a:p>
          <a:p>
            <a:pPr marL="0" indent="0" algn="just">
              <a:buNone/>
            </a:pPr>
            <a:r>
              <a:rPr lang="ru-RU" sz="9600" dirty="0" smtClean="0"/>
              <a:t>Трудовое</a:t>
            </a:r>
          </a:p>
          <a:p>
            <a:pPr marL="0" indent="0" algn="just">
              <a:buNone/>
            </a:pPr>
            <a:endParaRPr lang="ru-RU" sz="9600" dirty="0"/>
          </a:p>
          <a:p>
            <a:pPr marL="0" indent="0" algn="just">
              <a:buNone/>
            </a:pPr>
            <a:r>
              <a:rPr lang="ru-RU" sz="9600" dirty="0" smtClean="0"/>
              <a:t>Этико-эстетическое</a:t>
            </a:r>
            <a:endParaRPr lang="ru-RU" sz="96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38600" cy="5805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Базовые 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  <a:t>ценности</a:t>
            </a:r>
            <a:b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800" dirty="0" smtClean="0"/>
              <a:t>Родина</a:t>
            </a:r>
            <a:r>
              <a:rPr lang="ru-RU" sz="1800" dirty="0"/>
              <a:t>, природа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ru-RU" sz="18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Человек</a:t>
            </a:r>
            <a:r>
              <a:rPr lang="ru-RU" sz="1800" dirty="0"/>
              <a:t>, семья, дружба,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/>
              <a:t>сотрудничество</a:t>
            </a:r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Познание</a:t>
            </a: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 smtClean="0"/>
              <a:t>Здоровье, ЗОЖ </a:t>
            </a:r>
            <a:endParaRPr lang="ru-RU" sz="1800" dirty="0"/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r>
              <a:rPr lang="ru-RU" sz="1800" dirty="0"/>
              <a:t>Труд </a:t>
            </a:r>
          </a:p>
          <a:p>
            <a:pPr marL="0" indent="0" algn="ctr">
              <a:buNone/>
            </a:pPr>
            <a:endParaRPr lang="ru-RU" sz="1800" dirty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/>
              <a:t>Культура </a:t>
            </a:r>
            <a:r>
              <a:rPr lang="ru-RU" sz="1800" dirty="0"/>
              <a:t>и красота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048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/>
              <a:t>Федеральный закон от 31 июля 2020 г. № 304–ФЗ «О внесении изменений в Федеральный закон «Об образовании в Российской Федерации» по вопросам воспитания обучающихся» (вступил в силу </a:t>
            </a:r>
            <a:r>
              <a:rPr lang="ru-RU" sz="2000" b="1" u="sng" dirty="0"/>
              <a:t>с 1 сентября 2020 года</a:t>
            </a:r>
            <a:r>
              <a:rPr lang="ru-RU" sz="2000" b="1" dirty="0"/>
              <a:t>)</a:t>
            </a:r>
            <a:br>
              <a:rPr lang="ru-RU" sz="2000" b="1" dirty="0"/>
            </a:b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  <a:t>Направления воспитания и базовые ценности</a:t>
            </a:r>
            <a:b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2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980728"/>
            <a:ext cx="4398640" cy="587727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8000" dirty="0" smtClean="0"/>
              <a:t>Содержательный раздел: виды и  </a:t>
            </a:r>
            <a:r>
              <a:rPr lang="ru-RU" sz="8000" b="1" i="1" u="sng" dirty="0">
                <a:solidFill>
                  <a:schemeClr val="accent2">
                    <a:lumMod val="75000"/>
                  </a:schemeClr>
                </a:solidFill>
              </a:rPr>
              <a:t>Направления воспитания </a:t>
            </a:r>
            <a:endParaRPr lang="ru-RU" sz="80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ru-RU" sz="2900" b="1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900" b="1" i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9600" dirty="0" smtClean="0"/>
              <a:t>Патриотическое</a:t>
            </a:r>
          </a:p>
          <a:p>
            <a:pPr marL="0" indent="0" algn="just">
              <a:buNone/>
            </a:pPr>
            <a:r>
              <a:rPr lang="ru-RU" sz="9600" dirty="0" smtClean="0"/>
              <a:t>Социальное</a:t>
            </a:r>
          </a:p>
          <a:p>
            <a:pPr marL="0" indent="0" algn="just">
              <a:buNone/>
            </a:pPr>
            <a:endParaRPr lang="ru-RU" sz="9600" dirty="0" smtClean="0"/>
          </a:p>
          <a:p>
            <a:pPr marL="0" indent="0" algn="just">
              <a:buNone/>
            </a:pPr>
            <a:r>
              <a:rPr lang="ru-RU" sz="9600" dirty="0" smtClean="0"/>
              <a:t>Познавательное</a:t>
            </a:r>
          </a:p>
          <a:p>
            <a:pPr marL="0" indent="0" algn="just">
              <a:buNone/>
            </a:pPr>
            <a:endParaRPr lang="ru-RU" sz="9600" dirty="0"/>
          </a:p>
          <a:p>
            <a:pPr marL="0" indent="0" algn="just">
              <a:buNone/>
            </a:pPr>
            <a:r>
              <a:rPr lang="ru-RU" sz="9600" dirty="0" smtClean="0"/>
              <a:t>Физическое </a:t>
            </a:r>
            <a:r>
              <a:rPr lang="ru-RU" sz="9600" dirty="0"/>
              <a:t>и </a:t>
            </a:r>
          </a:p>
          <a:p>
            <a:pPr marL="0" indent="0" algn="just">
              <a:buNone/>
            </a:pPr>
            <a:r>
              <a:rPr lang="ru-RU" sz="9600" dirty="0"/>
              <a:t>оздоровительное</a:t>
            </a:r>
          </a:p>
          <a:p>
            <a:pPr marL="0" indent="0" algn="just">
              <a:buNone/>
            </a:pPr>
            <a:endParaRPr lang="ru-RU" sz="9600" dirty="0"/>
          </a:p>
          <a:p>
            <a:pPr marL="0" indent="0" algn="just">
              <a:buNone/>
            </a:pPr>
            <a:r>
              <a:rPr lang="ru-RU" sz="9600" dirty="0" smtClean="0"/>
              <a:t>Трудовое</a:t>
            </a:r>
          </a:p>
          <a:p>
            <a:pPr marL="0" indent="0" algn="just">
              <a:buNone/>
            </a:pPr>
            <a:endParaRPr lang="ru-RU" sz="9600" dirty="0"/>
          </a:p>
          <a:p>
            <a:pPr marL="0" indent="0" algn="just">
              <a:buNone/>
            </a:pPr>
            <a:r>
              <a:rPr lang="ru-RU" sz="9600" strike="sngStrike" dirty="0" smtClean="0">
                <a:solidFill>
                  <a:srgbClr val="FF0000"/>
                </a:solidFill>
              </a:rPr>
              <a:t>Этико</a:t>
            </a:r>
            <a:r>
              <a:rPr lang="ru-RU" sz="9600" dirty="0" smtClean="0"/>
              <a:t>-эстетическое</a:t>
            </a:r>
            <a:endParaRPr lang="ru-RU" sz="96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/>
          </a:p>
          <a:p>
            <a:pPr marL="0" indent="0" algn="just">
              <a:buNone/>
            </a:pPr>
            <a:endParaRPr lang="ru-RU" sz="1800" dirty="0" smtClean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182616" cy="594928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1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 smtClean="0"/>
              <a:t>ФОП ДО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i="1" u="sng" dirty="0" smtClean="0">
                <a:solidFill>
                  <a:schemeClr val="accent2">
                    <a:lumMod val="75000"/>
                  </a:schemeClr>
                </a:solidFill>
              </a:rPr>
              <a:t>Направления 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  <a:t>воспитания </a:t>
            </a:r>
            <a:r>
              <a:rPr lang="ru-RU" sz="2000" b="1" dirty="0"/>
              <a:t>(вступил </a:t>
            </a:r>
            <a:r>
              <a:rPr lang="ru-RU" sz="2000" b="1" u="sng" dirty="0"/>
              <a:t>в силу с 1 сентября </a:t>
            </a:r>
            <a:r>
              <a:rPr lang="ru-RU" sz="2000" b="1" u="sng" dirty="0" smtClean="0"/>
              <a:t>2023 года</a:t>
            </a:r>
            <a:r>
              <a:rPr lang="ru-RU" sz="2000" b="1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Патриотическое</a:t>
            </a:r>
            <a:endParaRPr lang="ru-RU" sz="24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/>
              <a:t>Социальное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Познавательное</a:t>
            </a:r>
            <a:endParaRPr lang="ru-RU" dirty="0"/>
          </a:p>
          <a:p>
            <a:pPr marL="0" indent="0" algn="just">
              <a:spcBef>
                <a:spcPts val="0"/>
              </a:spcBef>
              <a:buNone/>
            </a:pPr>
            <a:endParaRPr lang="ru-RU" sz="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Физическое </a:t>
            </a:r>
            <a:r>
              <a:rPr lang="ru-RU" dirty="0"/>
              <a:t>и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оздоровительное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Трудовое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/>
              <a:t>Эстетическое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FF0000"/>
                </a:solidFill>
              </a:rPr>
              <a:t>Духовно-нравственное</a:t>
            </a:r>
          </a:p>
        </p:txBody>
      </p:sp>
    </p:spTree>
    <p:extLst>
      <p:ext uri="{BB962C8B-B14F-4D97-AF65-F5344CB8AC3E}">
        <p14:creationId xmlns:p14="http://schemas.microsoft.com/office/powerpoint/2010/main" val="9774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627" y="98630"/>
            <a:ext cx="8622874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ФОП  - целевой, </a:t>
            </a:r>
            <a:r>
              <a:rPr lang="ru-RU" sz="28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организационный разделы.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1052737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Программы воспитания включает три раздела: целевой, содержательный и организационный. (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16) Пояснительная записка не является частью рабочей программы воспитания в ДОО.)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2068400"/>
            <a:ext cx="8928992" cy="40934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Ценности Родина и природа лежат в основе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патриотического направления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Ценности милосердие, жизнь, добро лежат в основе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духовно-нравственного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направления воспитания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Ценности человек, семья, дружба, сотрудничество лежат в основе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социального направления воспитания.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Ценность познание лежит в основе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познавательного направления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воспитания.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Ценности жизнь и здоровье лежат в основе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физического и оздоровительного направления воспитания.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Ценность труд лежит в основе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воспитания.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7) Ценности культура и красота лежат в основе </a:t>
            </a:r>
            <a:r>
              <a:rPr lang="ru-RU" sz="2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эстетического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направления воспитания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627" y="6021289"/>
            <a:ext cx="480334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План воспитательной работы 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6155908" y="5809702"/>
            <a:ext cx="752331" cy="1008112"/>
          </a:xfrm>
          <a:prstGeom prst="curvedLef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24459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20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Содержательный раздел.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Федеральная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рабочая </a:t>
            </a:r>
            <a:r>
              <a:rPr lang="ru-RU" sz="2000" b="1" i="1" u="sng" dirty="0">
                <a:solidFill>
                  <a:schemeClr val="accent2">
                    <a:lumMod val="75000"/>
                  </a:schemeClr>
                </a:solidFill>
              </a:rPr>
              <a:t>программа воспитания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в ФОП ДО </a:t>
            </a:r>
            <a:endParaRPr lang="ru-RU" sz="20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8352928" cy="5904656"/>
          </a:xfrm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 smtClean="0"/>
              <a:t>Дубл</a:t>
            </a:r>
            <a:r>
              <a:rPr lang="ru-RU" sz="1800" dirty="0" smtClean="0"/>
              <a:t>. текста </a:t>
            </a:r>
            <a:r>
              <a:rPr lang="ru-RU" sz="1800" dirty="0"/>
              <a:t>Примерной программы воспитания, которую разработал Институт изучения детства, семьи и воспитания РАО (примерная рабочая программа воспитания от 01.07.2021 № 2/21). 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/>
              <a:t>Для </a:t>
            </a:r>
            <a:r>
              <a:rPr lang="ru-RU" sz="1800" dirty="0"/>
              <a:t>реализации программы воспитания ДОО рекомендуется использовать практическое руководство "Воспитателю о воспитании", представленное в открытом доступе в электронной форме </a:t>
            </a:r>
            <a:r>
              <a:rPr lang="ru-RU" sz="1800" b="1" u="sng" dirty="0">
                <a:solidFill>
                  <a:schemeClr val="accent2">
                    <a:lumMod val="75000"/>
                  </a:schemeClr>
                </a:solidFill>
              </a:rPr>
              <a:t>на платформе </a:t>
            </a:r>
            <a:r>
              <a:rPr lang="ru-RU" sz="1800" b="1" u="sng" dirty="0" err="1">
                <a:solidFill>
                  <a:schemeClr val="accent2">
                    <a:lumMod val="75000"/>
                  </a:schemeClr>
                </a:solidFill>
              </a:rPr>
              <a:t>институтвоспитания.рф</a:t>
            </a:r>
            <a:r>
              <a:rPr lang="ru-RU" sz="1800" b="1" u="sng" dirty="0"/>
              <a:t>.</a:t>
            </a:r>
          </a:p>
          <a:p>
            <a:pPr marL="0" indent="0" algn="ctr">
              <a:buNone/>
            </a:pPr>
            <a:endParaRPr lang="ru-RU" sz="1800" u="sng" dirty="0" smtClean="0"/>
          </a:p>
          <a:p>
            <a:pPr marL="0" indent="0" algn="ctr">
              <a:buNone/>
            </a:pPr>
            <a:r>
              <a:rPr lang="ru-RU" sz="1800" u="sng" dirty="0" smtClean="0"/>
              <a:t>По </a:t>
            </a:r>
            <a:r>
              <a:rPr lang="ru-RU" sz="1800" u="sng" dirty="0"/>
              <a:t>своей структуре она состоит из 4 частей</a:t>
            </a:r>
            <a:r>
              <a:rPr lang="ru-RU" sz="1800" u="sng" dirty="0" smtClean="0"/>
              <a:t>:</a:t>
            </a:r>
          </a:p>
          <a:p>
            <a:pPr algn="just"/>
            <a:r>
              <a:rPr lang="ru-RU" sz="1800" dirty="0" smtClean="0"/>
              <a:t> </a:t>
            </a:r>
            <a:r>
              <a:rPr lang="ru-RU" sz="1800" dirty="0"/>
              <a:t>пояснительной записки, где представлены основные сведения о программе и разъясняются термины и понятия; </a:t>
            </a:r>
            <a:endParaRPr lang="ru-RU" sz="1800" dirty="0" smtClean="0"/>
          </a:p>
          <a:p>
            <a:pPr algn="just"/>
            <a:r>
              <a:rPr lang="ru-RU" sz="1800" i="1" u="sng" dirty="0" smtClean="0"/>
              <a:t>целевого </a:t>
            </a:r>
            <a:r>
              <a:rPr lang="ru-RU" sz="1800" i="1" u="sng" dirty="0"/>
              <a:t>раздела</a:t>
            </a:r>
            <a:r>
              <a:rPr lang="ru-RU" sz="1800" dirty="0"/>
              <a:t>, в котором изложены цели и задачи реализации программы, требования к планируемым результатам освоения рабочей программы </a:t>
            </a:r>
            <a:r>
              <a:rPr lang="ru-RU" sz="1800" dirty="0" smtClean="0"/>
              <a:t>воспитания;</a:t>
            </a:r>
          </a:p>
          <a:p>
            <a:pPr algn="just"/>
            <a:r>
              <a:rPr lang="ru-RU" sz="1800" i="1" u="sng" dirty="0" smtClean="0"/>
              <a:t>содержательного</a:t>
            </a:r>
            <a:r>
              <a:rPr lang="ru-RU" sz="1800" dirty="0"/>
              <a:t>, где представлено содержание воспитательной работы, особенности ее </a:t>
            </a:r>
            <a:r>
              <a:rPr lang="ru-RU" sz="1800" dirty="0" smtClean="0"/>
              <a:t>реализации;</a:t>
            </a:r>
          </a:p>
          <a:p>
            <a:pPr algn="just"/>
            <a:r>
              <a:rPr lang="ru-RU" sz="1800" i="1" u="sng" dirty="0" smtClean="0"/>
              <a:t>организационного</a:t>
            </a:r>
            <a:r>
              <a:rPr lang="ru-RU" sz="1800" dirty="0" smtClean="0"/>
              <a:t> </a:t>
            </a:r>
            <a:r>
              <a:rPr lang="ru-RU" sz="1800" dirty="0"/>
              <a:t>- в нем представлены требования к условиям реализации программы воспитания: кадровым, нормативно-методическим, финансовым и другим ресурсам.</a:t>
            </a:r>
          </a:p>
        </p:txBody>
      </p:sp>
    </p:spTree>
    <p:extLst>
      <p:ext uri="{BB962C8B-B14F-4D97-AF65-F5344CB8AC3E}">
        <p14:creationId xmlns:p14="http://schemas.microsoft.com/office/powerpoint/2010/main" val="141315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6206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Содержательный раздел.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Программа коррекционно-развивающей работы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п.27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55576" y="836712"/>
            <a:ext cx="7920880" cy="61926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В программу коррекционно-развивающей работы </a:t>
            </a:r>
            <a:r>
              <a:rPr lang="ru-RU" sz="2400" dirty="0" smtClean="0"/>
              <a:t>входит (перечень целевых групп </a:t>
            </a:r>
            <a:r>
              <a:rPr lang="ru-RU" sz="2400" b="1" dirty="0" smtClean="0"/>
              <a:t>п.27.8</a:t>
            </a:r>
            <a:r>
              <a:rPr lang="ru-RU" sz="2400" dirty="0" smtClean="0"/>
              <a:t>):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план </a:t>
            </a:r>
            <a:r>
              <a:rPr lang="ru-RU" sz="2400" dirty="0"/>
              <a:t>диагностических и коррекционно-развивающих мероприятий; </a:t>
            </a:r>
            <a:endParaRPr lang="ru-RU" sz="24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/>
              <a:t>рабочие </a:t>
            </a:r>
            <a:r>
              <a:rPr lang="ru-RU" sz="2400" dirty="0"/>
              <a:t>программы коррекционно-развивающей работы с детьми с разными образовательными потребностями.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u="sng" dirty="0" smtClean="0"/>
              <a:t>Содержание </a:t>
            </a:r>
            <a:r>
              <a:rPr lang="ru-RU" sz="2400" u="sng" dirty="0"/>
              <a:t>коррекционной работы представлено по нескольким </a:t>
            </a:r>
            <a:r>
              <a:rPr lang="ru-RU" sz="2400" u="sng" dirty="0" smtClean="0"/>
              <a:t>направлениям:</a:t>
            </a:r>
          </a:p>
          <a:p>
            <a:pPr marL="0" indent="0" algn="just">
              <a:buNone/>
            </a:pPr>
            <a:r>
              <a:rPr lang="ru-RU" sz="2400" dirty="0" smtClean="0"/>
              <a:t>диагностическое,</a:t>
            </a:r>
          </a:p>
          <a:p>
            <a:pPr marL="0" indent="0" algn="just">
              <a:buNone/>
            </a:pPr>
            <a:r>
              <a:rPr lang="ru-RU" sz="2400" dirty="0" smtClean="0"/>
              <a:t>коррекционно-развивающее</a:t>
            </a:r>
            <a:r>
              <a:rPr lang="ru-RU" sz="2400" dirty="0"/>
              <a:t>, 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консультативное</a:t>
            </a:r>
            <a:r>
              <a:rPr lang="ru-RU" sz="2400" dirty="0"/>
              <a:t>,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информационно-просветительское</a:t>
            </a:r>
            <a:r>
              <a:rPr lang="ru-RU" sz="2400" dirty="0"/>
              <a:t>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327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39695785"/>
              </p:ext>
            </p:extLst>
          </p:nvPr>
        </p:nvGraphicFramePr>
        <p:xfrm>
          <a:off x="395536" y="188640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94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ВСОК ДО: планирование образовательной деятельности и оценка его эффективности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Проектное поле</a:t>
            </a:r>
          </a:p>
          <a:p>
            <a:endParaRPr lang="ru-RU" sz="2000" b="1" dirty="0"/>
          </a:p>
          <a:p>
            <a:pPr marL="342900" indent="-342900" algn="just">
              <a:buAutoNum type="arabicPeriod"/>
            </a:pPr>
            <a:r>
              <a:rPr lang="ru-RU" sz="2400" b="1" dirty="0" smtClean="0"/>
              <a:t>Требования к плановым документам в условиях реализации ФОП ДО</a:t>
            </a:r>
          </a:p>
          <a:p>
            <a:r>
              <a:rPr lang="ru-RU" sz="2400" b="1" dirty="0" smtClean="0"/>
              <a:t>2. Документальный контроль ВСОК ДО: критерии и показатели эффективности реализации рабочих планов</a:t>
            </a:r>
          </a:p>
          <a:p>
            <a:r>
              <a:rPr lang="ru-RU" sz="2400" b="1" dirty="0" smtClean="0"/>
              <a:t>3. Педагогическое проектирование: подготовка педагога </a:t>
            </a:r>
          </a:p>
          <a:p>
            <a:r>
              <a:rPr lang="ru-RU" sz="2400" b="1" dirty="0" smtClean="0"/>
              <a:t>к планированию образовательной деятельности в условиях внедрения ФОП ДО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7466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33" y="260648"/>
            <a:ext cx="827564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Формируем План Действий: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обучение-воспитание-развитие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ФОП ДО – ФГОС ДО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3080" y="1916833"/>
            <a:ext cx="1736149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40952" y="2492897"/>
            <a:ext cx="1794021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984" y="1772816"/>
            <a:ext cx="167827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ООП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984" y="2564904"/>
            <a:ext cx="1678278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АООП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488621" y="1772816"/>
            <a:ext cx="462973" cy="1296144"/>
          </a:xfrm>
          <a:prstGeom prst="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099701" y="3284984"/>
            <a:ext cx="868075" cy="576064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2272" y="4713361"/>
            <a:ext cx="4108887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РАБОЧИЕ ПРОГРАММЫ 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2235" y="5805265"/>
            <a:ext cx="439824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КАЛЕНДАРНОЕ ПЛАНИРОВАНИЕ </a:t>
            </a: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6250277" y="5085184"/>
            <a:ext cx="694460" cy="936104"/>
          </a:xfrm>
          <a:prstGeom prst="curvedLef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0984" y="3861049"/>
            <a:ext cx="393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ПЛАН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282641" y="4149080"/>
            <a:ext cx="1157433" cy="504056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308149" y="3645025"/>
            <a:ext cx="2199122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ПЛАН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86668" y="1785209"/>
            <a:ext cx="2333804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РАЗВИТИЯ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025648" y="1340768"/>
            <a:ext cx="1215304" cy="288032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944737" y="1340768"/>
            <a:ext cx="1099561" cy="288032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164288" y="2880845"/>
            <a:ext cx="1099561" cy="576064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5324331" y="2060848"/>
            <a:ext cx="810203" cy="504056"/>
          </a:xfrm>
          <a:prstGeom prst="left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256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794" y="273422"/>
            <a:ext cx="8391388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Задание !!!!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ПРОЕКТНАЯ МАСТЕРСКАЯ </a:t>
            </a:r>
          </a:p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«Дорожная карта ФОП ДО»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498" y="1412776"/>
            <a:ext cx="8746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АКТИВИЗАЦИЯ ПРОЕКТИРОВОЧНЫХ УМЕНИЙ КАК ОДНОГО ИЗ СОСТАВЛЯЮЩИХ ПРОФЕССИОНАЛЬНОЙ КОМПЕТЕНТНОСТИ 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ходе разработки плана-графика введения ФОП ДО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января по август 2023 года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1920" y="5939452"/>
            <a:ext cx="5184576" cy="8019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информационное обеспечение;</a:t>
            </a:r>
          </a:p>
          <a:p>
            <a:pPr lvl="0"/>
            <a:r>
              <a:rPr lang="ru-RU" dirty="0"/>
              <a:t>финансовое обеспечение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363964" y="5013176"/>
            <a:ext cx="4605056" cy="7920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</a:rPr>
              <a:t>методическое обеспечение</a:t>
            </a:r>
            <a:r>
              <a:rPr lang="ru-RU" dirty="0" smtClean="0">
                <a:solidFill>
                  <a:schemeClr val="tx1"/>
                </a:solidFill>
              </a:rPr>
              <a:t>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34531" y="4222668"/>
            <a:ext cx="4177792" cy="6806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кадровое обеспечение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382811" y="3284984"/>
            <a:ext cx="4468926" cy="8039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организационно-управленческое обеспечение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4611396" y="2336106"/>
            <a:ext cx="4021191" cy="86409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нормативно-правовое обеспечение; </a:t>
            </a:r>
          </a:p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4" y="2852936"/>
            <a:ext cx="4211960" cy="37856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/>
              <a:t>Спланируйте внедрение </a:t>
            </a:r>
            <a:r>
              <a:rPr lang="ru-RU" sz="2000" b="1" dirty="0" smtClean="0"/>
              <a:t>ФОП</a:t>
            </a:r>
          </a:p>
          <a:p>
            <a:pPr lvl="0" algn="ctr"/>
            <a:r>
              <a:rPr lang="ru-RU" sz="2000" b="1" dirty="0"/>
              <a:t>-</a:t>
            </a:r>
            <a:r>
              <a:rPr lang="ru-RU" sz="2000" dirty="0" smtClean="0"/>
              <a:t>разработайте </a:t>
            </a:r>
            <a:r>
              <a:rPr lang="ru-RU" sz="2000" dirty="0"/>
              <a:t>план для вашего детского сада.</a:t>
            </a:r>
            <a:endParaRPr lang="ru-RU" sz="2000" b="1" dirty="0" smtClean="0"/>
          </a:p>
          <a:p>
            <a:r>
              <a:rPr lang="ru-RU" dirty="0"/>
              <a:t>В плане распределите мероприятия по направлениям работы. </a:t>
            </a:r>
            <a:endParaRPr lang="ru-RU" dirty="0" smtClean="0"/>
          </a:p>
          <a:p>
            <a:r>
              <a:rPr lang="ru-RU" dirty="0" smtClean="0"/>
              <a:t>Предлагаем </a:t>
            </a:r>
            <a:r>
              <a:rPr lang="ru-RU" dirty="0"/>
              <a:t>выделить </a:t>
            </a:r>
            <a:r>
              <a:rPr lang="ru-RU" b="1" dirty="0"/>
              <a:t>шесть основных направлений:</a:t>
            </a:r>
          </a:p>
          <a:p>
            <a:pPr lvl="0"/>
            <a:r>
              <a:rPr lang="ru-RU" dirty="0" smtClean="0"/>
              <a:t>Для </a:t>
            </a:r>
            <a:r>
              <a:rPr lang="ru-RU" dirty="0"/>
              <a:t>каждого мероприятия отметьте контрольные сроки и назначьте ответственных. </a:t>
            </a:r>
            <a:endParaRPr lang="ru-RU" dirty="0" smtClean="0"/>
          </a:p>
          <a:p>
            <a:pPr lvl="0"/>
            <a:r>
              <a:rPr lang="ru-RU" dirty="0" smtClean="0"/>
              <a:t>Укажите </a:t>
            </a:r>
            <a:r>
              <a:rPr lang="ru-RU" dirty="0"/>
              <a:t>документы, которые должны стать результатом реализации каждого мероприятия плана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166898" y="3992467"/>
            <a:ext cx="694460" cy="1224136"/>
          </a:xfrm>
          <a:prstGeom prst="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3151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5846"/>
            <a:ext cx="878497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Утверждаю</a:t>
            </a:r>
          </a:p>
          <a:p>
            <a:r>
              <a:rPr lang="ru-RU" dirty="0"/>
              <a:t>Приказ № ____ от __________________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b="1" dirty="0"/>
              <a:t>ДОРОЖНАЯ КАРТА ПО ИЗУЧЕНИЮ ФОП дошкольного образования</a:t>
            </a:r>
            <a:endParaRPr lang="ru-RU" dirty="0"/>
          </a:p>
          <a:p>
            <a:pPr algn="ctr"/>
            <a:r>
              <a:rPr lang="ru-RU" b="1" dirty="0"/>
              <a:t>(Федеральной образовательной программы дошкольного образования)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sz="2400" b="1" dirty="0"/>
              <a:t>Первый этап: </a:t>
            </a:r>
            <a:endParaRPr lang="ru-RU" sz="2400" dirty="0"/>
          </a:p>
          <a:p>
            <a:r>
              <a:rPr lang="ru-RU" sz="2400" dirty="0"/>
              <a:t>Проведение педагогического совета и создание рабочей группы для изучения , дальнейшего внедрения и управления </a:t>
            </a:r>
            <a:r>
              <a:rPr lang="ru-RU" sz="2400" dirty="0" smtClean="0"/>
              <a:t>Федеральной образовательной программой ДО</a:t>
            </a:r>
            <a:endParaRPr lang="ru-RU" sz="2400" dirty="0"/>
          </a:p>
          <a:p>
            <a:r>
              <a:rPr lang="ru-RU" sz="2400" dirty="0"/>
              <a:t> </a:t>
            </a:r>
          </a:p>
          <a:p>
            <a:r>
              <a:rPr lang="ru-RU" sz="2400" b="1" dirty="0"/>
              <a:t>Второй этап</a:t>
            </a:r>
            <a:br>
              <a:rPr lang="ru-RU" sz="2400" b="1" dirty="0"/>
            </a:br>
            <a:r>
              <a:rPr lang="ru-RU" sz="2400" dirty="0"/>
              <a:t>Определение изменений и дополнений в образовательную деятельность ДОУ.</a:t>
            </a:r>
            <a:br>
              <a:rPr lang="ru-RU" sz="2400" dirty="0"/>
            </a:br>
            <a:r>
              <a:rPr lang="ru-RU" sz="2400" dirty="0"/>
              <a:t>Составление плана-графика мероприятий по обеспечению подготовки к введению ФОП ДО.</a:t>
            </a:r>
          </a:p>
        </p:txBody>
      </p:sp>
    </p:spTree>
    <p:extLst>
      <p:ext uri="{BB962C8B-B14F-4D97-AF65-F5344CB8AC3E}">
        <p14:creationId xmlns:p14="http://schemas.microsoft.com/office/powerpoint/2010/main" val="3438159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496245"/>
              </p:ext>
            </p:extLst>
          </p:nvPr>
        </p:nvGraphicFramePr>
        <p:xfrm>
          <a:off x="251520" y="0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6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71565"/>
              </p:ext>
            </p:extLst>
          </p:nvPr>
        </p:nvGraphicFramePr>
        <p:xfrm>
          <a:off x="107503" y="0"/>
          <a:ext cx="8928992" cy="1383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8012"/>
                <a:gridCol w="1286830"/>
                <a:gridCol w="3860490"/>
                <a:gridCol w="1286830"/>
                <a:gridCol w="1286830"/>
              </a:tblGrid>
              <a:tr h="0">
                <a:tc gridSpan="5">
                  <a:txBody>
                    <a:bodyPr/>
                    <a:lstStyle/>
                    <a:p>
                      <a:r>
                        <a:rPr lang="en-US" sz="1800" dirty="0" err="1">
                          <a:effectLst/>
                        </a:rPr>
                        <a:t>Муниципальное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бюджетное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дошкольное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образовательное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учреждение</a:t>
                      </a:r>
                      <a:r>
                        <a:rPr lang="en-US" sz="1800" dirty="0">
                          <a:effectLst/>
                        </a:rPr>
                        <a:t/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«</a:t>
                      </a:r>
                      <a:r>
                        <a:rPr lang="en-US" sz="1800" dirty="0" err="1">
                          <a:effectLst/>
                        </a:rPr>
                        <a:t>Детский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сад</a:t>
                      </a:r>
                      <a:r>
                        <a:rPr lang="en-US" sz="1800" dirty="0">
                          <a:effectLst/>
                        </a:rPr>
                        <a:t> № 1</a:t>
                      </a:r>
                      <a:r>
                        <a:rPr lang="en-US" sz="1800" dirty="0" smtClean="0">
                          <a:effectLst/>
                        </a:rPr>
                        <a:t>»(</a:t>
                      </a:r>
                      <a:r>
                        <a:rPr lang="en-US" sz="1800" dirty="0">
                          <a:effectLst/>
                        </a:rPr>
                        <a:t>МБДОУ «</a:t>
                      </a:r>
                      <a:r>
                        <a:rPr lang="en-US" sz="1800" dirty="0" err="1">
                          <a:effectLst/>
                        </a:rPr>
                        <a:t>Детский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сад</a:t>
                      </a:r>
                      <a:r>
                        <a:rPr lang="en-US" sz="1800" dirty="0">
                          <a:effectLst/>
                        </a:rPr>
                        <a:t> № 1»)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effectLst/>
                        </a:rPr>
                        <a:t>ПРИКАЗ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от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</a:rPr>
                        <a:t>16.01.2023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47625" marR="47625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161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268760"/>
            <a:ext cx="8928992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рабочей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приведению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ООП в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ФОП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законом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24.09.2022 № 371-ФЗ «О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Федеральный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Федерации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статью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1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Федерального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обязательных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Российской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Федерации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"»,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целях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МБДОУ «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1»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дошкольного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ПРИКАЗЫВАЮ: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Организовать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МБДОУ «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1»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ООП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ФОП с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ООП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ФОП ДО к 01.09.2023.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Утвердить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16.01.2022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Положение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приведению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ООП 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ФОП ДО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Утвердить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рабочей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приведению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соответствие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ФОП ДО (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приложение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настоящего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оставляю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собой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9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3">
            <a:extLst>
              <a:ext uri="{FF2B5EF4-FFF2-40B4-BE49-F238E27FC236}">
                <a16:creationId xmlns="" xmlns:a16="http://schemas.microsoft.com/office/drawing/2014/main" id="{288F1911-584E-4BF4-8118-2974F001DD8D}"/>
              </a:ext>
            </a:extLst>
          </p:cNvPr>
          <p:cNvSpPr txBox="1">
            <a:spLocks/>
          </p:cNvSpPr>
          <p:nvPr/>
        </p:nvSpPr>
        <p:spPr bwMode="auto">
          <a:xfrm>
            <a:off x="457200" y="747689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действий («Дорожная карта»)</a:t>
            </a:r>
          </a:p>
        </p:txBody>
      </p:sp>
      <p:sp>
        <p:nvSpPr>
          <p:cNvPr id="22531" name="Місце для вмісту 2">
            <a:extLst>
              <a:ext uri="{FF2B5EF4-FFF2-40B4-BE49-F238E27FC236}">
                <a16:creationId xmlns="" xmlns:a16="http://schemas.microsoft.com/office/drawing/2014/main" id="{CDA49145-DF26-4216-B470-2F8E17CA9E45}"/>
              </a:ext>
            </a:extLst>
          </p:cNvPr>
          <p:cNvSpPr txBox="1">
            <a:spLocks/>
          </p:cNvSpPr>
          <p:nvPr/>
        </p:nvSpPr>
        <p:spPr bwMode="auto">
          <a:xfrm>
            <a:off x="341193" y="1539827"/>
            <a:ext cx="7956645" cy="18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+mj-lt"/>
              <a:buAutoNum type="arabicPeriod"/>
            </a:pPr>
            <a:r>
              <a:rPr lang="ru-RU" altLang="ru-RU" b="1" dirty="0">
                <a:solidFill>
                  <a:srgbClr val="FF0000"/>
                </a:solidFill>
              </a:rPr>
              <a:t>Информационно-аналитический этап: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1C1C1C"/>
                </a:solidFill>
              </a:rPr>
              <a:t>Изучение содержания ФОП: читаем построчно, выделяем смысловые блоки, рассматриваем преемственность задач (по возрастным группам) и их интеграцию (по образовательным областям) 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</a:pPr>
            <a:r>
              <a:rPr lang="ru-RU" altLang="ru-RU" b="1" dirty="0">
                <a:solidFill>
                  <a:srgbClr val="1C1C1C"/>
                </a:solidFill>
              </a:rPr>
              <a:t>Сравниваем свою ООП и ФОП, создаем план корректировки ООП или разработки новой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1A2B0C-8F94-43D2-94A2-CAC90387893B}"/>
              </a:ext>
            </a:extLst>
          </p:cNvPr>
          <p:cNvSpPr txBox="1"/>
          <p:nvPr/>
        </p:nvSpPr>
        <p:spPr>
          <a:xfrm>
            <a:off x="341192" y="3429000"/>
            <a:ext cx="7956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ru-RU" b="1" dirty="0">
                <a:solidFill>
                  <a:srgbClr val="FF0000"/>
                </a:solidFill>
              </a:rPr>
              <a:t>2. </a:t>
            </a:r>
            <a:r>
              <a:rPr lang="ru-RU" b="1" dirty="0">
                <a:solidFill>
                  <a:srgbClr val="FF0000"/>
                </a:solidFill>
              </a:rPr>
              <a:t>Этап разработки новой структуры ООП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/>
              <a:t>Включение «коллективного разума», создание рабочих методических объединений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b="1" dirty="0"/>
              <a:t>Выбор эффективных методик и технологий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27CC028-3058-423F-8114-42CC53EEA894}"/>
              </a:ext>
            </a:extLst>
          </p:cNvPr>
          <p:cNvSpPr txBox="1"/>
          <p:nvPr/>
        </p:nvSpPr>
        <p:spPr>
          <a:xfrm>
            <a:off x="341190" y="4629329"/>
            <a:ext cx="7956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3. «Защита» или «Общественная приемка», «Общественная экспертиза» проекта ООП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74F05CD-74A1-40B2-A19E-A7C1DECDF925}"/>
              </a:ext>
            </a:extLst>
          </p:cNvPr>
          <p:cNvSpPr txBox="1"/>
          <p:nvPr/>
        </p:nvSpPr>
        <p:spPr>
          <a:xfrm>
            <a:off x="341190" y="5255883"/>
            <a:ext cx="7956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4. Утверждение новой (скорректированной) ООП в ДОО (до 31 августа 2023 года)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1793A5F-50B7-4A17-8665-6999FD663D30}"/>
              </a:ext>
            </a:extLst>
          </p:cNvPr>
          <p:cNvSpPr txBox="1"/>
          <p:nvPr/>
        </p:nvSpPr>
        <p:spPr>
          <a:xfrm>
            <a:off x="341189" y="5902214"/>
            <a:ext cx="7956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5. Закупка методических и дидактических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22129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5" grpId="0"/>
      <p:bldP spid="6" grpId="0"/>
      <p:bldP spid="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>
            <a:extLst>
              <a:ext uri="{FF2B5EF4-FFF2-40B4-BE49-F238E27FC236}">
                <a16:creationId xmlns="" xmlns:a16="http://schemas.microsoft.com/office/drawing/2014/main" id="{74E767BD-52DF-47D4-8059-AB4C22A8DC14}"/>
              </a:ext>
            </a:extLst>
          </p:cNvPr>
          <p:cNvSpPr txBox="1">
            <a:spLocks/>
          </p:cNvSpPr>
          <p:nvPr/>
        </p:nvSpPr>
        <p:spPr bwMode="auto">
          <a:xfrm>
            <a:off x="457200" y="67945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ФОП дошкольного образования</a:t>
            </a:r>
          </a:p>
        </p:txBody>
      </p:sp>
      <p:sp>
        <p:nvSpPr>
          <p:cNvPr id="23555" name="Місце для вмісту 2">
            <a:extLst>
              <a:ext uri="{FF2B5EF4-FFF2-40B4-BE49-F238E27FC236}">
                <a16:creationId xmlns="" xmlns:a16="http://schemas.microsoft.com/office/drawing/2014/main" id="{59C66459-8510-4390-9078-C300307FF0AF}"/>
              </a:ext>
            </a:extLst>
          </p:cNvPr>
          <p:cNvSpPr txBox="1">
            <a:spLocks/>
          </p:cNvSpPr>
          <p:nvPr/>
        </p:nvSpPr>
        <p:spPr bwMode="auto">
          <a:xfrm>
            <a:off x="457200" y="1921965"/>
            <a:ext cx="3373082" cy="176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200" b="1" dirty="0"/>
              <a:t>Региональный компонент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200" b="1" dirty="0"/>
              <a:t>Парциальные программы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200" b="1" dirty="0"/>
              <a:t>Традиции ДОО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0AC6C73A-8A90-4C38-ABC8-406A82371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5634782"/>
              </p:ext>
            </p:extLst>
          </p:nvPr>
        </p:nvGraphicFramePr>
        <p:xfrm>
          <a:off x="1205057" y="2277707"/>
          <a:ext cx="8108831" cy="419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92435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>
            <a:extLst>
              <a:ext uri="{FF2B5EF4-FFF2-40B4-BE49-F238E27FC236}">
                <a16:creationId xmlns="" xmlns:a16="http://schemas.microsoft.com/office/drawing/2014/main" id="{B4778859-12CC-43D2-B557-E23A811E658E}"/>
              </a:ext>
            </a:extLst>
          </p:cNvPr>
          <p:cNvSpPr txBox="1">
            <a:spLocks/>
          </p:cNvSpPr>
          <p:nvPr/>
        </p:nvSpPr>
        <p:spPr bwMode="auto">
          <a:xfrm>
            <a:off x="457200" y="716193"/>
            <a:ext cx="8229600" cy="8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содержания дошкольного образования для детского сада</a:t>
            </a:r>
          </a:p>
        </p:txBody>
      </p:sp>
      <p:sp>
        <p:nvSpPr>
          <p:cNvPr id="25603" name="Місце для вмісту 2">
            <a:extLst>
              <a:ext uri="{FF2B5EF4-FFF2-40B4-BE49-F238E27FC236}">
                <a16:creationId xmlns="" xmlns:a16="http://schemas.microsoft.com/office/drawing/2014/main" id="{766D0043-67B0-4E89-B2E6-E145C2B138D6}"/>
              </a:ext>
            </a:extLst>
          </p:cNvPr>
          <p:cNvSpPr txBox="1">
            <a:spLocks/>
          </p:cNvSpPr>
          <p:nvPr/>
        </p:nvSpPr>
        <p:spPr bwMode="auto">
          <a:xfrm>
            <a:off x="609600" y="2129050"/>
            <a:ext cx="5081516" cy="37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sz="2300" b="1" dirty="0">
                <a:ea typeface="Courier New" panose="02070309020205020404" pitchFamily="49" charset="0"/>
              </a:rPr>
              <a:t>Комплексные программы</a:t>
            </a:r>
          </a:p>
          <a:p>
            <a:endParaRPr lang="ru-RU" sz="2300" b="1" dirty="0">
              <a:ea typeface="Courier New" panose="02070309020205020404" pitchFamily="49" charset="0"/>
            </a:endParaRPr>
          </a:p>
          <a:p>
            <a:endParaRPr lang="ru-RU" sz="2300" b="1" dirty="0">
              <a:ea typeface="Courier New" panose="02070309020205020404" pitchFamily="49" charset="0"/>
            </a:endParaRPr>
          </a:p>
          <a:p>
            <a:endParaRPr lang="ru-RU" sz="2300" b="1" dirty="0">
              <a:ea typeface="Courier New" panose="02070309020205020404" pitchFamily="49" charset="0"/>
            </a:endParaRPr>
          </a:p>
          <a:p>
            <a:r>
              <a:rPr lang="ru-RU" sz="2300" b="1" dirty="0">
                <a:ea typeface="Courier New" panose="02070309020205020404" pitchFamily="49" charset="0"/>
              </a:rPr>
              <a:t>Авторские технологии и самостоятельные линейки пособий внутри комплексных программ</a:t>
            </a:r>
          </a:p>
          <a:p>
            <a:endParaRPr lang="ru-RU" sz="2300" b="1" dirty="0">
              <a:ea typeface="Courier New" panose="02070309020205020404" pitchFamily="49" charset="0"/>
            </a:endParaRPr>
          </a:p>
          <a:p>
            <a:endParaRPr lang="ru-RU" sz="2300" b="1" dirty="0">
              <a:ea typeface="Courier New" panose="02070309020205020404" pitchFamily="49" charset="0"/>
            </a:endParaRPr>
          </a:p>
          <a:p>
            <a:endParaRPr lang="ru-RU" sz="2300" b="1" dirty="0">
              <a:ea typeface="Courier New" panose="02070309020205020404" pitchFamily="49" charset="0"/>
            </a:endParaRPr>
          </a:p>
          <a:p>
            <a:r>
              <a:rPr lang="ru-RU" sz="2300" b="1" dirty="0">
                <a:latin typeface="Calibri" panose="020F0502020204030204" pitchFamily="34" charset="0"/>
                <a:ea typeface="Courier New" panose="02070309020205020404" pitchFamily="49" charset="0"/>
              </a:rPr>
              <a:t>Парциальные программы </a:t>
            </a:r>
            <a:endParaRPr lang="ru-RU" sz="2300" i="1" dirty="0">
              <a:latin typeface="Calibri" panose="020F0502020204030204" pitchFamily="34" charset="0"/>
            </a:endParaRPr>
          </a:p>
          <a:p>
            <a:endParaRPr lang="ru-RU" sz="2300" b="1" dirty="0">
              <a:ea typeface="Courier New" panose="02070309020205020404" pitchFamily="49" charset="0"/>
            </a:endParaRPr>
          </a:p>
          <a:p>
            <a:endParaRPr lang="ru-RU" sz="2300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6FBBC667-1440-4937-A419-3C9927D8B639}"/>
              </a:ext>
            </a:extLst>
          </p:cNvPr>
          <p:cNvSpPr/>
          <p:nvPr/>
        </p:nvSpPr>
        <p:spPr>
          <a:xfrm>
            <a:off x="6286790" y="1504597"/>
            <a:ext cx="838691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D041EE-0908-499D-B586-246393FF80E7}"/>
              </a:ext>
            </a:extLst>
          </p:cNvPr>
          <p:cNvSpPr/>
          <p:nvPr/>
        </p:nvSpPr>
        <p:spPr>
          <a:xfrm>
            <a:off x="6134506" y="2894861"/>
            <a:ext cx="11432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+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E394027-23FD-4D70-B197-F5D9A3F4BC68}"/>
              </a:ext>
            </a:extLst>
          </p:cNvPr>
          <p:cNvSpPr/>
          <p:nvPr/>
        </p:nvSpPr>
        <p:spPr>
          <a:xfrm>
            <a:off x="6134505" y="4573998"/>
            <a:ext cx="11432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98553185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Місце для вмісту 2">
            <a:extLst>
              <a:ext uri="{FF2B5EF4-FFF2-40B4-BE49-F238E27FC236}">
                <a16:creationId xmlns="" xmlns:a16="http://schemas.microsoft.com/office/drawing/2014/main" id="{990E13B4-B9CB-4844-AFC1-3B1BF5757B45}"/>
              </a:ext>
            </a:extLst>
          </p:cNvPr>
          <p:cNvSpPr txBox="1">
            <a:spLocks/>
          </p:cNvSpPr>
          <p:nvPr/>
        </p:nvSpPr>
        <p:spPr bwMode="auto">
          <a:xfrm>
            <a:off x="394493" y="1840979"/>
            <a:ext cx="787876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 dirty="0"/>
              <a:t>Авторские технологии и самостоятельные линейки пособий внутри комплексных программ</a:t>
            </a:r>
          </a:p>
        </p:txBody>
      </p:sp>
      <p:sp>
        <p:nvSpPr>
          <p:cNvPr id="5" name="Заголовок 3">
            <a:extLst>
              <a:ext uri="{FF2B5EF4-FFF2-40B4-BE49-F238E27FC236}">
                <a16:creationId xmlns="" xmlns:a16="http://schemas.microsoft.com/office/drawing/2014/main" id="{E7284FAD-F58B-43BE-9D9A-CD148453031B}"/>
              </a:ext>
            </a:extLst>
          </p:cNvPr>
          <p:cNvSpPr txBox="1">
            <a:spLocks/>
          </p:cNvSpPr>
          <p:nvPr/>
        </p:nvSpPr>
        <p:spPr bwMode="auto">
          <a:xfrm>
            <a:off x="219075" y="764275"/>
            <a:ext cx="8229600" cy="84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содержания дошкольного образования для детского сада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6BD1C6-AD8D-4AD0-A58F-A4E1EF939679}"/>
              </a:ext>
            </a:extLst>
          </p:cNvPr>
          <p:cNvSpPr txBox="1"/>
          <p:nvPr/>
        </p:nvSpPr>
        <p:spPr>
          <a:xfrm>
            <a:off x="394493" y="3231403"/>
            <a:ext cx="787876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</a:rPr>
              <a:t>Федеральный закон от 29 декабря 2012 г. № 273-ФЗ «Об образовании в Российской Федерации»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</a:rPr>
              <a:t>Статья 28. Компетенции, права, обязанности и ответственность образовательной организации</a:t>
            </a:r>
          </a:p>
          <a:p>
            <a:pPr algn="just"/>
            <a:r>
              <a:rPr lang="ru-RU" sz="2000" b="1" dirty="0"/>
              <a:t>2. Образовательные организации при реализации образовательных программ свободны в определении </a:t>
            </a:r>
            <a:r>
              <a:rPr lang="ru-RU" sz="2000" b="1" dirty="0">
                <a:solidFill>
                  <a:srgbClr val="FF0000"/>
                </a:solidFill>
              </a:rPr>
              <a:t>содержания образования</a:t>
            </a:r>
            <a:r>
              <a:rPr lang="ru-RU" sz="2000" b="1" dirty="0"/>
              <a:t>, выборе </a:t>
            </a:r>
            <a:r>
              <a:rPr lang="ru-RU" sz="2000" b="1" dirty="0">
                <a:solidFill>
                  <a:srgbClr val="FF0000"/>
                </a:solidFill>
              </a:rPr>
              <a:t>образовательных технологий, а также в выборе учебно-методического обеспечения</a:t>
            </a:r>
            <a:r>
              <a:rPr lang="ru-RU" sz="2000" b="1" dirty="0"/>
              <a:t>, если иное не установлено настоящим Федеральным законом</a:t>
            </a:r>
          </a:p>
        </p:txBody>
      </p:sp>
    </p:spTree>
    <p:extLst>
      <p:ext uri="{BB962C8B-B14F-4D97-AF65-F5344CB8AC3E}">
        <p14:creationId xmlns:p14="http://schemas.microsoft.com/office/powerpoint/2010/main" val="36665986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Місце для вмісту 2">
            <a:extLst>
              <a:ext uri="{FF2B5EF4-FFF2-40B4-BE49-F238E27FC236}">
                <a16:creationId xmlns="" xmlns:a16="http://schemas.microsoft.com/office/drawing/2014/main" id="{5245A244-4414-4F9B-A5A5-D76ADDD02FB1}"/>
              </a:ext>
            </a:extLst>
          </p:cNvPr>
          <p:cNvSpPr txBox="1">
            <a:spLocks/>
          </p:cNvSpPr>
          <p:nvPr/>
        </p:nvSpPr>
        <p:spPr bwMode="auto">
          <a:xfrm>
            <a:off x="457200" y="1437327"/>
            <a:ext cx="7799696" cy="398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12700" lvl="1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tabLst>
                <a:tab pos="875665" algn="l"/>
              </a:tabLst>
            </a:pPr>
            <a:r>
              <a:rPr lang="ru-RU" sz="1800" b="1" u="none" strike="noStrike" spc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23.4. Формы, способы, методы и средства реализации Федеральной программы </a:t>
            </a:r>
            <a:r>
              <a:rPr lang="ru-RU" sz="1800" b="1" u="none" strike="noStrike" spc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определяет самостоятельно </a:t>
            </a:r>
            <a:r>
              <a:rPr lang="ru-RU" sz="1800" b="1" u="none" strike="noStrike" spc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 соответствии с задачами воспитания и обучения, возрастными и индивидуальными особенностями детей, спецификой их образовательных потребностей и интересов. Существенное значение имеют </a:t>
            </a:r>
            <a:r>
              <a:rPr lang="ru-RU" sz="1800" b="1" u="none" strike="noStrike" spc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сформировавшиеся у педагога практики воспитания и обучения детей</a:t>
            </a:r>
            <a:r>
              <a:rPr lang="ru-RU" sz="1800" b="1" u="none" strike="noStrike" spc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оценка результативности форм, методов, средств образовательной деятельности применительно к конкретной возрастной группе детей</a:t>
            </a:r>
          </a:p>
          <a:p>
            <a:pPr marL="0" marR="12700" lvl="1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tabLst>
                <a:tab pos="875665" algn="l"/>
              </a:tabLst>
            </a:pPr>
            <a:r>
              <a:rPr lang="ru-RU" sz="1800" b="1" dirty="0">
                <a:solidFill>
                  <a:srgbClr val="000000"/>
                </a:solidFill>
                <a:effectLst/>
                <a:ea typeface="Courier New" panose="02070309020205020404" pitchFamily="49" charset="0"/>
              </a:rPr>
              <a:t>23.10. Вариативность форм, методов и средств реализации Федеральной программы зависит не только от учёта возрастных особенностей обучающихся, их индивидуальных и особых образовательных потребностей, но и от личных интересов, мотивов, ожиданий, желаний детей. </a:t>
            </a:r>
            <a:r>
              <a:rPr lang="ru-RU" sz="1800" b="1" dirty="0">
                <a:solidFill>
                  <a:srgbClr val="FF0000"/>
                </a:solidFill>
                <a:effectLst/>
                <a:ea typeface="Courier New" panose="02070309020205020404" pitchFamily="49" charset="0"/>
              </a:rPr>
              <a:t>Важное значение имеет признание приоритетной субъективной позиции ребёнка в образовательном процессе</a:t>
            </a:r>
          </a:p>
          <a:p>
            <a:pPr marL="0" marR="12700" lvl="1" algn="just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000000"/>
              </a:buClr>
              <a:buSzPts val="1400"/>
              <a:tabLst>
                <a:tab pos="875665" algn="l"/>
              </a:tabLst>
            </a:pPr>
            <a:r>
              <a:rPr lang="ru-RU" sz="1800" b="1" u="none" strike="noStrike" spc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23.12. Выбор педагогом педагогически обоснованных форм, методов, средств реализации Федеральной программы, адекватных образовательным потребностям и предпочтениям детей, их соотношение и интеграция при решении задач воспитания и обучения обеспечивает их вариативность</a:t>
            </a:r>
          </a:p>
          <a:p>
            <a:pPr marR="12700"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tabLst>
                <a:tab pos="875665" algn="l"/>
              </a:tabLst>
            </a:pPr>
            <a:endParaRPr lang="ru-RU" sz="1800" b="1" u="none" strike="noStrike" spc="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542C9DC-204F-4C09-900B-3D62894CC4BF}"/>
              </a:ext>
            </a:extLst>
          </p:cNvPr>
          <p:cNvSpPr txBox="1">
            <a:spLocks/>
          </p:cNvSpPr>
          <p:nvPr/>
        </p:nvSpPr>
        <p:spPr bwMode="auto">
          <a:xfrm>
            <a:off x="457200" y="747689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педагогической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5167809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txBody>
          <a:bodyPr>
            <a:normAutofit fontScale="47500" lnSpcReduction="20000"/>
          </a:bodyPr>
          <a:lstStyle/>
          <a:p>
            <a:r>
              <a:rPr lang="ru-RU" sz="6000" dirty="0"/>
              <a:t> </a:t>
            </a:r>
            <a:r>
              <a:rPr lang="ru-RU" sz="6000" dirty="0" smtClean="0"/>
              <a:t>Вариативная часть Программы </a:t>
            </a:r>
            <a:r>
              <a:rPr lang="ru-RU" sz="6000" dirty="0"/>
              <a:t>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r>
              <a:rPr lang="ru-RU" sz="6000" dirty="0"/>
              <a:t>специфику национальных, социокультурных и иных условий, в которых осуществляется образовательная деятельность;</a:t>
            </a:r>
          </a:p>
          <a:p>
            <a:r>
              <a:rPr lang="ru-RU" sz="6000" dirty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r>
              <a:rPr lang="ru-RU" sz="6000" dirty="0"/>
              <a:t>сложившиеся традиции Организации или Группы</a:t>
            </a:r>
          </a:p>
          <a:p>
            <a:pPr marL="0" indent="0" algn="just">
              <a:buNone/>
            </a:pPr>
            <a:endParaRPr lang="ru-RU" sz="6000" dirty="0" smtClean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Какие требования предъявляются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вариативной части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Программы –ФГОС ДО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6000" dirty="0"/>
              <a:t> </a:t>
            </a:r>
            <a:endParaRPr lang="ru-RU" sz="6000" dirty="0" smtClean="0"/>
          </a:p>
          <a:p>
            <a:pPr algn="just"/>
            <a:r>
              <a:rPr lang="ru-RU" sz="6000" dirty="0" smtClean="0"/>
              <a:t>является </a:t>
            </a:r>
            <a:r>
              <a:rPr lang="ru-RU" sz="6000" dirty="0"/>
              <a:t>необходимой с точки зрения реализации требований ФГОС ДО;</a:t>
            </a:r>
          </a:p>
          <a:p>
            <a:pPr algn="just"/>
            <a:r>
              <a:rPr lang="ru-RU" sz="6000" dirty="0"/>
              <a:t>д</a:t>
            </a:r>
            <a:r>
              <a:rPr lang="ru-RU" sz="6000" dirty="0" smtClean="0"/>
              <a:t>ополняет </a:t>
            </a:r>
            <a:r>
              <a:rPr lang="ru-RU" sz="6000" dirty="0"/>
              <a:t>обязательную часть Программы;</a:t>
            </a:r>
          </a:p>
          <a:p>
            <a:pPr algn="just"/>
            <a:r>
              <a:rPr lang="ru-RU" sz="6000" dirty="0" smtClean="0"/>
              <a:t>является </a:t>
            </a:r>
            <a:r>
              <a:rPr lang="ru-RU" sz="6000" dirty="0"/>
              <a:t>частью каждого раздела Программы;</a:t>
            </a:r>
          </a:p>
          <a:p>
            <a:pPr algn="just"/>
            <a:r>
              <a:rPr lang="ru-RU" sz="6000" dirty="0" smtClean="0"/>
              <a:t>разрабатывается </a:t>
            </a:r>
            <a:r>
              <a:rPr lang="ru-RU" sz="6000" dirty="0"/>
              <a:t>непосредственно ДОО с учетом мнения родителей (законных представителей) обучающихся. </a:t>
            </a:r>
            <a:endParaRPr lang="ru-RU" sz="6000" dirty="0" smtClean="0"/>
          </a:p>
          <a:p>
            <a:pPr algn="just"/>
            <a:r>
              <a:rPr lang="ru-RU" sz="6000" dirty="0" smtClean="0"/>
              <a:t>удовлетворяет </a:t>
            </a:r>
            <a:r>
              <a:rPr lang="ru-RU" sz="6000" dirty="0"/>
              <a:t>индивидуальные образовательные потребности </a:t>
            </a:r>
            <a:r>
              <a:rPr lang="ru-RU" sz="6000" dirty="0" smtClean="0"/>
              <a:t>обучающихся ДОО</a:t>
            </a:r>
            <a:endParaRPr lang="ru-RU" sz="6000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Какие требования предъявляются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вариативной части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3936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6000" dirty="0" smtClean="0"/>
              <a:t> </a:t>
            </a:r>
            <a:r>
              <a:rPr lang="ru-RU" sz="6000" dirty="0"/>
              <a:t>при использовании парциальных программ (одной или комплекса программ) содержит информацию о них;</a:t>
            </a:r>
          </a:p>
          <a:p>
            <a:pPr algn="just"/>
            <a:r>
              <a:rPr lang="ru-RU" sz="6000" dirty="0" smtClean="0"/>
              <a:t> </a:t>
            </a:r>
            <a:r>
              <a:rPr lang="ru-RU" sz="6000" dirty="0"/>
              <a:t>содержит региональный компонент, отражает этнокультурную ситуацию, специфику национальных, культурных, климатических, материально-технических, социальных условий, в которых решаются педагогические задачи;</a:t>
            </a:r>
          </a:p>
          <a:p>
            <a:pPr algn="just"/>
            <a:r>
              <a:rPr lang="ru-RU" sz="6000" dirty="0" smtClean="0"/>
              <a:t> </a:t>
            </a:r>
            <a:r>
              <a:rPr lang="ru-RU" sz="6000" dirty="0"/>
              <a:t>обеспечивает вариативность образовательного процесса в конкретной ДОО, учет индивидуальных потребностей и возможностей, в том числе в части коррекционной работы, с детьми с ОВЗ.</a:t>
            </a:r>
          </a:p>
          <a:p>
            <a:pPr algn="just"/>
            <a:endParaRPr lang="ru-RU" sz="6000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Какие требования предъявляются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вариативной части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179174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6000" dirty="0" smtClean="0"/>
              <a:t> </a:t>
            </a:r>
            <a:r>
              <a:rPr lang="ru-RU" sz="6000" dirty="0"/>
              <a:t>Вариативная часть Программы разрабатывается непосредственно самими участниками образовательных отношений. </a:t>
            </a:r>
            <a:endParaRPr lang="ru-RU" sz="6000" dirty="0" smtClean="0"/>
          </a:p>
          <a:p>
            <a:pPr algn="just"/>
            <a:r>
              <a:rPr lang="ru-RU" sz="6000" dirty="0" smtClean="0"/>
              <a:t>Согласно </a:t>
            </a:r>
            <a:r>
              <a:rPr lang="ru-RU" sz="6000" dirty="0"/>
              <a:t>п. 2.9. ФГОС ДО, в нее могут входить как парциальные программы, так и самостоятельно разработанные участниками образовательных отношений программы, основанные на личном педагогическом опыте, индивидуальных особенностях обучающихся, этнокультурной ситуации развития и пр.</a:t>
            </a: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Может ли Организация самостоятельно разработать вариативную часть Программы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0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u="sng" dirty="0">
                <a:hlinkClick r:id="rId2"/>
              </a:rPr>
              <a:t>Федеральный закон от 24.09.2022 N 371-ФЗ "О внесении изменений в Федеральный закон "Об образовании в Российской Федерации" и статью 1 Федерального закона "Об обязательных требованиях в Российской Федерации"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При</a:t>
            </a:r>
            <a:r>
              <a:rPr lang="ru-RU" dirty="0" smtClean="0"/>
              <a:t>вести </a:t>
            </a:r>
            <a:r>
              <a:rPr lang="ru-RU" dirty="0"/>
              <a:t>в соответствие с ФОП ДО свои образовательные программы детские сады должны не позднее до 1 сентября 2023 года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(</a:t>
            </a:r>
            <a:r>
              <a:rPr lang="ru-RU" dirty="0"/>
              <a:t>4. Основные общеобразовательные программы подлежат приведению в соответствие с федеральными основными общеобразовательными программами не позднее 1 сентября 2023 года. </a:t>
            </a:r>
            <a:r>
              <a:rPr lang="ru-RU" dirty="0" smtClean="0">
                <a:hlinkClick r:id="rId3"/>
              </a:rPr>
              <a:t>п</a:t>
            </a:r>
            <a:r>
              <a:rPr lang="ru-RU" dirty="0">
                <a:hlinkClick r:id="rId3"/>
              </a:rPr>
              <a:t>. 4 ст. 3 Федерального закона от 24.09.2022 № 371-ФЗ</a:t>
            </a:r>
            <a:r>
              <a:rPr lang="ru-RU" dirty="0"/>
              <a:t>).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r>
              <a:rPr lang="ru-RU" dirty="0" smtClean="0"/>
              <a:t>До</a:t>
            </a:r>
            <a:r>
              <a:rPr lang="ru-RU" dirty="0"/>
              <a:t> этого срока </a:t>
            </a:r>
            <a:r>
              <a:rPr lang="ru-RU" dirty="0" err="1"/>
              <a:t>Минпросвещения</a:t>
            </a:r>
            <a:r>
              <a:rPr lang="ru-RU" dirty="0"/>
              <a:t> обещает обеспечить методическую поддержку </a:t>
            </a:r>
            <a:r>
              <a:rPr lang="ru-RU" dirty="0" err="1"/>
              <a:t>педколлективам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5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14116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6000" dirty="0" smtClean="0"/>
              <a:t> </a:t>
            </a:r>
            <a:r>
              <a:rPr lang="ru-RU" sz="6000" dirty="0"/>
              <a:t>Для разработки части, формируемой участниками образовательных отношений, можно использовать различные парциальные программы для работы с детьми дошкольного возраста. </a:t>
            </a:r>
            <a:endParaRPr lang="ru-RU" sz="6000" dirty="0" smtClean="0"/>
          </a:p>
          <a:p>
            <a:pPr algn="just"/>
            <a:endParaRPr lang="ru-RU" sz="6000" dirty="0" smtClean="0"/>
          </a:p>
          <a:p>
            <a:pPr marL="0" indent="0" algn="just">
              <a:buNone/>
            </a:pPr>
            <a:r>
              <a:rPr lang="ru-RU" sz="6000" dirty="0" smtClean="0"/>
              <a:t>При </a:t>
            </a:r>
            <a:r>
              <a:rPr lang="ru-RU" sz="6000" dirty="0"/>
              <a:t>этом они должны:</a:t>
            </a:r>
          </a:p>
          <a:p>
            <a:pPr algn="just"/>
            <a:r>
              <a:rPr lang="ru-RU" sz="6000" dirty="0" smtClean="0"/>
              <a:t>соответствовать </a:t>
            </a:r>
            <a:r>
              <a:rPr lang="ru-RU" sz="6000" dirty="0"/>
              <a:t>принципам, целям и задачам ФГОС ДО;</a:t>
            </a:r>
          </a:p>
          <a:p>
            <a:pPr algn="just"/>
            <a:r>
              <a:rPr lang="ru-RU" sz="6000" dirty="0" smtClean="0"/>
              <a:t>обеспечивать </a:t>
            </a:r>
            <a:r>
              <a:rPr lang="ru-RU" sz="6000" dirty="0"/>
              <a:t>достижение целевых ориентиров ДО, обозначенных во ФГОС ДО</a:t>
            </a:r>
            <a:r>
              <a:rPr lang="ru-RU" sz="6000" dirty="0" smtClean="0"/>
              <a:t>;</a:t>
            </a:r>
          </a:p>
          <a:p>
            <a:pPr algn="just"/>
            <a:r>
              <a:rPr lang="ru-RU" sz="6000" dirty="0"/>
              <a:t> </a:t>
            </a:r>
            <a:r>
              <a:rPr lang="ru-RU" sz="6000" u="sng" dirty="0"/>
              <a:t>обеспечивать преемственность ДО и НОО;</a:t>
            </a:r>
          </a:p>
          <a:p>
            <a:r>
              <a:rPr lang="ru-RU" sz="6000" dirty="0" smtClean="0"/>
              <a:t>быть </a:t>
            </a:r>
            <a:r>
              <a:rPr lang="ru-RU" sz="6000" dirty="0"/>
              <a:t>конкретными и доступными в применении, </a:t>
            </a:r>
            <a:endParaRPr lang="ru-RU" sz="6000" dirty="0" smtClean="0"/>
          </a:p>
          <a:p>
            <a:r>
              <a:rPr lang="ru-RU" sz="6000" dirty="0" smtClean="0"/>
              <a:t> быть научно </a:t>
            </a:r>
            <a:r>
              <a:rPr lang="ru-RU" sz="6000" dirty="0"/>
              <a:t>обоснованными в части применяемых методов и подходов, </a:t>
            </a:r>
            <a:endParaRPr lang="ru-RU" sz="6000" dirty="0" smtClean="0"/>
          </a:p>
          <a:p>
            <a:r>
              <a:rPr lang="ru-RU" sz="6000" dirty="0" smtClean="0"/>
              <a:t>соответствовать </a:t>
            </a:r>
            <a:r>
              <a:rPr lang="ru-RU" sz="6000" dirty="0"/>
              <a:t>возрастным характеристикам развития детей и вызовам современности.</a:t>
            </a:r>
          </a:p>
          <a:p>
            <a:pPr algn="just"/>
            <a:endParaRPr lang="ru-RU" sz="6000" dirty="0"/>
          </a:p>
          <a:p>
            <a:endParaRPr lang="ru-RU" sz="6000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0" y="116632"/>
            <a:ext cx="9036496" cy="13010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акие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требования должны предъявляться к парциальной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программе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 качестве вариативной части Программы?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216152"/>
            <a:r>
              <a:rPr lang="ru-RU" sz="24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Чек-лист анализа соответствия Программы обязательному минимуму содержания, заданному в Федеральной программе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1412776"/>
            <a:ext cx="903649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Подготовительные действия. </a:t>
            </a:r>
            <a:r>
              <a:rPr lang="ru-RU" dirty="0"/>
              <a:t>Знакомимся с Федеральной программой на официальных правовых ресурсах по </a:t>
            </a:r>
            <a:r>
              <a:rPr lang="ru-RU" dirty="0" err="1" smtClean="0"/>
              <a:t>ссылке</a:t>
            </a:r>
            <a:r>
              <a:rPr lang="ru-RU" sz="1600" dirty="0" err="1" smtClean="0"/>
              <a:t>:</a:t>
            </a:r>
            <a:r>
              <a:rPr lang="ru-RU" sz="1600" dirty="0" err="1" smtClean="0">
                <a:hlinkClick r:id="rId2"/>
              </a:rPr>
              <a:t>http</a:t>
            </a:r>
            <a:r>
              <a:rPr lang="ru-RU" sz="1600" dirty="0">
                <a:hlinkClick r:id="rId2"/>
              </a:rPr>
              <a:t>://</a:t>
            </a:r>
            <a:r>
              <a:rPr lang="ru-RU" sz="1600" dirty="0" smtClean="0">
                <a:hlinkClick r:id="rId2"/>
              </a:rPr>
              <a:t>publication.pravo.gov.ru/</a:t>
            </a:r>
            <a:r>
              <a:rPr lang="ru-RU" sz="1600" dirty="0" err="1" smtClean="0">
                <a:hlinkClick r:id="rId2"/>
              </a:rPr>
              <a:t>Document</a:t>
            </a:r>
            <a:r>
              <a:rPr lang="ru-RU" sz="1600" dirty="0" smtClean="0">
                <a:hlinkClick r:id="rId2"/>
              </a:rPr>
              <a:t>/</a:t>
            </a:r>
            <a:r>
              <a:rPr lang="ru-RU" sz="1600" dirty="0" err="1" smtClean="0">
                <a:hlinkClick r:id="rId2"/>
              </a:rPr>
              <a:t>View</a:t>
            </a:r>
            <a:r>
              <a:rPr lang="ru-RU" sz="1600" dirty="0" smtClean="0">
                <a:hlinkClick r:id="rId2"/>
              </a:rPr>
              <a:t>/0001202212280044</a:t>
            </a:r>
            <a:endParaRPr lang="ru-RU" sz="1600" dirty="0"/>
          </a:p>
          <a:p>
            <a:r>
              <a:rPr lang="ru-RU" b="1" dirty="0"/>
              <a:t>Действие 1. </a:t>
            </a:r>
            <a:r>
              <a:rPr lang="ru-RU" dirty="0"/>
              <a:t>Соотносим структуру Программы с Федеральной программой и ФГОС ДО (Приложение 2. Диагностическая таблица 1.) </a:t>
            </a:r>
          </a:p>
          <a:p>
            <a:r>
              <a:rPr lang="ru-RU" b="1" dirty="0"/>
              <a:t>Действие 2. </a:t>
            </a:r>
            <a:r>
              <a:rPr lang="ru-RU" dirty="0"/>
              <a:t>Соотносим цель и задачи Программы с Федеральной программой (Приложение 2. Диагностическая таблица 2.) </a:t>
            </a:r>
          </a:p>
          <a:p>
            <a:r>
              <a:rPr lang="ru-RU" b="1" dirty="0"/>
              <a:t>Действие 3. </a:t>
            </a:r>
            <a:r>
              <a:rPr lang="ru-RU" dirty="0"/>
              <a:t>Соотносим планируемые результаты (Приложение 2. Диагностическая таблица 3.) </a:t>
            </a:r>
          </a:p>
          <a:p>
            <a:r>
              <a:rPr lang="ru-RU" b="1" dirty="0"/>
              <a:t>Действие 4. </a:t>
            </a:r>
            <a:r>
              <a:rPr lang="ru-RU" dirty="0"/>
              <a:t>Соотносим задачи и содержание образовательной деятельности по образовательным областям и направлениям воспитания Программы с Федеральной программой (Приложение 2. Диагностическая таблица 4.) </a:t>
            </a:r>
          </a:p>
          <a:p>
            <a:r>
              <a:rPr lang="ru-RU" b="1" dirty="0"/>
              <a:t>Действие 5</a:t>
            </a:r>
            <a:r>
              <a:rPr lang="ru-RU" dirty="0"/>
              <a:t>. Соотносим направленность программ коррекционно-развивающей работы (далее – КРР), обозначенных в Программе с перечнем целевых групп Федеральной программы (Приложение 2. Диагностическая таблица 5.) </a:t>
            </a:r>
            <a:endParaRPr lang="ru-RU" dirty="0" smtClean="0"/>
          </a:p>
          <a:p>
            <a:r>
              <a:rPr lang="ru-RU" b="1" dirty="0"/>
              <a:t>Действие 6. </a:t>
            </a:r>
            <a:r>
              <a:rPr lang="ru-RU" dirty="0"/>
              <a:t>Определяем совокупное соответствие разделов Программы обязательному минимуму содержания, заданному в Федеральной программе (Приложение 2. Диагностическая таблица 6.) </a:t>
            </a:r>
          </a:p>
          <a:p>
            <a:r>
              <a:rPr lang="ru-RU" b="1" dirty="0"/>
              <a:t>Действие 7. </a:t>
            </a:r>
            <a:r>
              <a:rPr lang="ru-RU" dirty="0"/>
              <a:t>Формируем элементы вариативной части Программы из материалов, превышающих обязательный минимум содержания Федеральной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7426459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1216152"/>
            <a:r>
              <a:rPr lang="ru-RU" sz="24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Чек-лист анализа соответствия Программы обязательному минимуму содержания, заданному в Федеральной программе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3" y="1412776"/>
            <a:ext cx="90364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Действие 8. </a:t>
            </a:r>
            <a:r>
              <a:rPr lang="ru-RU" dirty="0"/>
              <a:t>Проводим анализ инфраструктуры и методического обеспечения реализации Федеральной программы на основе «Рекомендаций по формированию инфраструктуры дошкольных образовательных организаций и комплектации учебно-методических материалов в целях реализации образовательных программ дошкольного образования» 27 </a:t>
            </a:r>
          </a:p>
          <a:p>
            <a:r>
              <a:rPr lang="ru-RU" dirty="0" smtClean="0"/>
              <a:t>Ссылка </a:t>
            </a:r>
            <a:r>
              <a:rPr lang="ru-RU" dirty="0"/>
              <a:t>на документ: </a:t>
            </a:r>
            <a:r>
              <a:rPr lang="ru-RU" dirty="0">
                <a:hlinkClick r:id="rId2"/>
              </a:rPr>
              <a:t>https://docs.edu.gov.ru/document/f4f7837770384bfa1faa1827ec8d72d4/download/5558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algn="just"/>
            <a:r>
              <a:rPr lang="ru-RU" b="1" dirty="0" smtClean="0"/>
              <a:t>Действие </a:t>
            </a:r>
            <a:r>
              <a:rPr lang="ru-RU" b="1" dirty="0"/>
              <a:t>9. </a:t>
            </a:r>
            <a:r>
              <a:rPr lang="ru-RU" dirty="0"/>
              <a:t>Составляем аналитическую справку в свободной форме по результатам внутреннего аудита Программы ДОО, проведенного с целью анализа соответствия Программы обязательному минимуму содержания, заданному в Федеральной программе. Включаем в аналитическую справку информацию об инфраструктуре ДОО и комплектации учебно-методических материалов (инвариантная часть) для реализации Федеральной программы. В выводах обозначаем готовность/частичную готовность к реализации Федеральной программы, а также необходимые меры по повышению уровня готовности. </a:t>
            </a:r>
            <a:r>
              <a:rPr lang="ru-RU" dirty="0" smtClean="0"/>
              <a:t> </a:t>
            </a:r>
          </a:p>
          <a:p>
            <a:pPr algn="just"/>
            <a:r>
              <a:rPr lang="ru-RU" dirty="0"/>
              <a:t>На этапе внедрения Федеральной программы внутренний аудит соответствия Программы обязательному минимуму содержания, заданному в Федеральной программе не является обязательным действием ДОО и выполняется инициативно. В тех случаях, когда Организация использует ссылку на Федеральную программу в качестве обязательной части Программы действия чек-листа 1 - 6 не осуществляются.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1510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Місце для вмісту 2">
            <a:extLst>
              <a:ext uri="{FF2B5EF4-FFF2-40B4-BE49-F238E27FC236}">
                <a16:creationId xmlns="" xmlns:a16="http://schemas.microsoft.com/office/drawing/2014/main" id="{B7021A7A-C4E4-401D-930A-59CC68FF5F89}"/>
              </a:ext>
            </a:extLst>
          </p:cNvPr>
          <p:cNvSpPr txBox="1">
            <a:spLocks/>
          </p:cNvSpPr>
          <p:nvPr/>
        </p:nvSpPr>
        <p:spPr bwMode="auto">
          <a:xfrm>
            <a:off x="612310" y="1556792"/>
            <a:ext cx="782699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b="1" u="sng" dirty="0"/>
              <a:t>Диагностическая карта </a:t>
            </a:r>
            <a:r>
              <a:rPr lang="ru-RU" dirty="0"/>
              <a:t>предназначена для анализа соответствия Программы обязательному минимуму содержания, заданному в Федеральной программе. </a:t>
            </a:r>
            <a:endParaRPr lang="ru-RU" dirty="0" smtClean="0"/>
          </a:p>
          <a:p>
            <a:r>
              <a:rPr lang="ru-RU" dirty="0" smtClean="0"/>
              <a:t>Документ </a:t>
            </a:r>
            <a:r>
              <a:rPr lang="ru-RU" dirty="0"/>
              <a:t>состоит </a:t>
            </a:r>
            <a:r>
              <a:rPr lang="ru-RU" dirty="0" smtClean="0"/>
              <a:t>из: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чек-листа </a:t>
            </a:r>
            <a:r>
              <a:rPr lang="ru-RU" dirty="0"/>
              <a:t>действий соотнесения двух программ (Федеральной программы и Программы),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smtClean="0"/>
              <a:t>избранных </a:t>
            </a:r>
            <a:r>
              <a:rPr lang="ru-RU" dirty="0"/>
              <a:t>материалов Федеральной программы</a:t>
            </a:r>
            <a:r>
              <a:rPr lang="ru-RU" dirty="0" smtClean="0"/>
              <a:t>,</a:t>
            </a:r>
          </a:p>
          <a:p>
            <a:pPr marL="285750" indent="-285750">
              <a:buFontTx/>
              <a:buChar char="-"/>
            </a:pP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а также диагностические таблицы как инструмента соотнесения двух программных документов (Приложение 1</a:t>
            </a:r>
            <a:r>
              <a:rPr lang="ru-RU" dirty="0" smtClean="0"/>
              <a:t>).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dirty="0"/>
              <a:t>Данные материалы могут использоваться как для внутреннего аудита Программы ДОО, так и в качестве основы экспертного листа для ее внешнего аудита. </a:t>
            </a:r>
            <a:endParaRPr lang="ru-RU" dirty="0" smtClean="0"/>
          </a:p>
          <a:p>
            <a:pPr algn="just"/>
            <a:r>
              <a:rPr lang="ru-RU" dirty="0" smtClean="0"/>
              <a:t>Сравнение </a:t>
            </a:r>
            <a:r>
              <a:rPr lang="ru-RU" dirty="0"/>
              <a:t>текста программ производится каждой ДОО самостоятельно в соответствии с действиями, обозначенными в чек-листе. </a:t>
            </a:r>
            <a:endParaRPr lang="ru-RU" i="1" dirty="0">
              <a:latin typeface="Calibri" panose="020F0502020204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030B275-B00B-40B2-829C-82E526230582}"/>
              </a:ext>
            </a:extLst>
          </p:cNvPr>
          <p:cNvSpPr txBox="1">
            <a:spLocks/>
          </p:cNvSpPr>
          <p:nvPr/>
        </p:nvSpPr>
        <p:spPr bwMode="auto">
          <a:xfrm>
            <a:off x="680729" y="207714"/>
            <a:ext cx="8229600" cy="10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 соответствия Программы обязательному минимуму содержания, заданному в Федеральной программе </a:t>
            </a:r>
            <a:endParaRPr lang="ru-RU" altLang="ru-RU" sz="24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F56EFFA-B5AA-4B5D-9BEA-F9F44F0FF378}"/>
              </a:ext>
            </a:extLst>
          </p:cNvPr>
          <p:cNvSpPr/>
          <p:nvPr/>
        </p:nvSpPr>
        <p:spPr>
          <a:xfrm>
            <a:off x="0" y="4005064"/>
            <a:ext cx="8682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EF493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165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Місце для вмісту 2">
            <a:extLst>
              <a:ext uri="{FF2B5EF4-FFF2-40B4-BE49-F238E27FC236}">
                <a16:creationId xmlns="" xmlns:a16="http://schemas.microsoft.com/office/drawing/2014/main" id="{B7021A7A-C4E4-401D-930A-59CC68FF5F89}"/>
              </a:ext>
            </a:extLst>
          </p:cNvPr>
          <p:cNvSpPr txBox="1">
            <a:spLocks/>
          </p:cNvSpPr>
          <p:nvPr/>
        </p:nvSpPr>
        <p:spPr bwMode="auto">
          <a:xfrm>
            <a:off x="251520" y="1556792"/>
            <a:ext cx="87849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dirty="0"/>
              <a:t>Результатом проведенного анализа может стать </a:t>
            </a:r>
            <a:r>
              <a:rPr lang="ru-RU" b="1" i="1" dirty="0"/>
              <a:t>выявление дефицита и/или избыток содержания</a:t>
            </a:r>
            <a:r>
              <a:rPr lang="ru-RU" dirty="0"/>
              <a:t> в Программе ДОО по сравнению с Федеральной программой. </a:t>
            </a:r>
            <a:endParaRPr lang="ru-RU" dirty="0" smtClean="0"/>
          </a:p>
          <a:p>
            <a:pPr algn="just"/>
            <a:r>
              <a:rPr lang="ru-RU" dirty="0" smtClean="0"/>
              <a:t>Доработка </a:t>
            </a:r>
            <a:r>
              <a:rPr lang="ru-RU" dirty="0"/>
              <a:t>Программы ДОО выражается в приведении ее в соответствие с Федеральной программой: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 </a:t>
            </a:r>
            <a:r>
              <a:rPr lang="ru-RU" dirty="0"/>
              <a:t>первом случае внесение необходимого содержания или оформление ссылки на Федеральную программу,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во </a:t>
            </a:r>
            <a:r>
              <a:rPr lang="ru-RU" dirty="0"/>
              <a:t>втором – перемещение избытка содержания из обязательной части Программы в часть, формируемую участниками образовательных отношений.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ctr"/>
            <a:r>
              <a:rPr lang="ru-RU" dirty="0" smtClean="0"/>
              <a:t>Важно </a:t>
            </a:r>
            <a:r>
              <a:rPr lang="ru-RU" dirty="0"/>
              <a:t>провести </a:t>
            </a:r>
            <a:r>
              <a:rPr lang="ru-RU" b="1" i="1" dirty="0"/>
              <a:t>анализ наличия инфраструктуры и методического обеспечения ДОО </a:t>
            </a:r>
            <a:r>
              <a:rPr lang="ru-RU" dirty="0"/>
              <a:t>к реализации Федеральной программы. </a:t>
            </a:r>
            <a:endParaRPr lang="ru-RU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ходе создания и оснащения инфраструктуры ДОО также выделяются две структурные составляющие: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инвариантная</a:t>
            </a:r>
            <a:r>
              <a:rPr lang="ru-RU" dirty="0"/>
              <a:t>, обеспечивающая решение задач ФГОС ДО в процессе реализации Федеральной программы,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вариативная</a:t>
            </a:r>
            <a:r>
              <a:rPr lang="ru-RU" dirty="0"/>
              <a:t>, обеспечивающая решение задач с учетом социокультурных, региональных особенностей ДОО, особенностей организации ДО на муниципальном уровне, направленности дошкольных групп </a:t>
            </a:r>
            <a:endParaRPr lang="ru-RU" i="1" dirty="0">
              <a:latin typeface="Calibri" panose="020F0502020204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030B275-B00B-40B2-829C-82E526230582}"/>
              </a:ext>
            </a:extLst>
          </p:cNvPr>
          <p:cNvSpPr txBox="1">
            <a:spLocks/>
          </p:cNvSpPr>
          <p:nvPr/>
        </p:nvSpPr>
        <p:spPr bwMode="auto">
          <a:xfrm>
            <a:off x="680729" y="207714"/>
            <a:ext cx="8229600" cy="10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4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Анализ соответствия Программы обязательному минимуму содержания, заданному в Федеральной программе </a:t>
            </a:r>
            <a:endParaRPr lang="ru-RU" altLang="ru-RU" sz="24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F56EFFA-B5AA-4B5D-9BEA-F9F44F0FF378}"/>
              </a:ext>
            </a:extLst>
          </p:cNvPr>
          <p:cNvSpPr/>
          <p:nvPr/>
        </p:nvSpPr>
        <p:spPr>
          <a:xfrm>
            <a:off x="-187531" y="3206084"/>
            <a:ext cx="8682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EF493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41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7CCD010-C01D-4022-8B47-3DD11429AABD}"/>
              </a:ext>
            </a:extLst>
          </p:cNvPr>
          <p:cNvSpPr txBox="1">
            <a:spLocks/>
          </p:cNvSpPr>
          <p:nvPr/>
        </p:nvSpPr>
        <p:spPr bwMode="auto">
          <a:xfrm>
            <a:off x="457200" y="508536"/>
            <a:ext cx="8229600" cy="10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Корректировка содержания ООП: </a:t>
            </a:r>
          </a:p>
          <a:p>
            <a:pPr algn="ctr" eaLnBrk="1" hangingPunct="1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раздел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825E71-20D9-49D6-8D48-FF48E00B71BD}"/>
              </a:ext>
            </a:extLst>
          </p:cNvPr>
          <p:cNvSpPr txBox="1"/>
          <p:nvPr/>
        </p:nvSpPr>
        <p:spPr>
          <a:xfrm>
            <a:off x="171069" y="2420765"/>
            <a:ext cx="2254611" cy="738664"/>
          </a:xfrm>
          <a:prstGeom prst="chevron">
            <a:avLst>
              <a:gd name="adj" fmla="val 44996"/>
            </a:avLst>
          </a:prstGeom>
          <a:solidFill>
            <a:srgbClr val="EF4B3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Задачи ВОП по образовательным областям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AA0B43-1892-4AE7-948A-497286BE2D4B}"/>
              </a:ext>
            </a:extLst>
          </p:cNvPr>
          <p:cNvSpPr txBox="1"/>
          <p:nvPr/>
        </p:nvSpPr>
        <p:spPr>
          <a:xfrm rot="5400000">
            <a:off x="5800655" y="2668720"/>
            <a:ext cx="2096155" cy="3026416"/>
          </a:xfrm>
          <a:prstGeom prst="leftRightArrowCallout">
            <a:avLst>
              <a:gd name="adj1" fmla="val 15404"/>
              <a:gd name="adj2" fmla="val 17083"/>
              <a:gd name="adj3" fmla="val 23960"/>
              <a:gd name="adj4" fmla="val 48123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square" anchor="ctr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Какие технологии позволят достичь планируемых результатов?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C0F6E5-9E9D-4A6B-A9CB-2109B20F0E8F}"/>
              </a:ext>
            </a:extLst>
          </p:cNvPr>
          <p:cNvSpPr txBox="1"/>
          <p:nvPr/>
        </p:nvSpPr>
        <p:spPr>
          <a:xfrm>
            <a:off x="2066677" y="2420765"/>
            <a:ext cx="2254611" cy="738664"/>
          </a:xfrm>
          <a:prstGeom prst="chevron">
            <a:avLst>
              <a:gd name="adj" fmla="val 44996"/>
            </a:avLst>
          </a:prstGeom>
          <a:solidFill>
            <a:srgbClr val="EF4B3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Преемственность задач между возрастами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CE302C2-865C-4A68-83CE-5F0E27C44C88}"/>
              </a:ext>
            </a:extLst>
          </p:cNvPr>
          <p:cNvSpPr txBox="1"/>
          <p:nvPr/>
        </p:nvSpPr>
        <p:spPr>
          <a:xfrm>
            <a:off x="3974819" y="2420765"/>
            <a:ext cx="2366796" cy="738664"/>
          </a:xfrm>
          <a:prstGeom prst="chevron">
            <a:avLst>
              <a:gd name="adj" fmla="val 43316"/>
            </a:avLst>
          </a:prstGeom>
          <a:solidFill>
            <a:srgbClr val="EF4B3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Преемственность содержания между возрастами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754C84B-7D9B-499D-8E33-5AD8970A38DA}"/>
              </a:ext>
            </a:extLst>
          </p:cNvPr>
          <p:cNvSpPr txBox="1"/>
          <p:nvPr/>
        </p:nvSpPr>
        <p:spPr>
          <a:xfrm>
            <a:off x="1061869" y="5345026"/>
            <a:ext cx="4821226" cy="707886"/>
          </a:xfrm>
          <a:prstGeom prst="chevron">
            <a:avLst>
              <a:gd name="adj" fmla="val 8737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2000" b="1" dirty="0"/>
              <a:t>Поддержка детской инициативы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D704B56-A5D5-4F04-9F11-797137147247}"/>
              </a:ext>
            </a:extLst>
          </p:cNvPr>
          <p:cNvSpPr txBox="1"/>
          <p:nvPr/>
        </p:nvSpPr>
        <p:spPr>
          <a:xfrm>
            <a:off x="5883095" y="5239269"/>
            <a:ext cx="2478846" cy="919401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Выходим на этап разработки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5410D69-4DA3-4C0B-A6AF-088D99490B12}"/>
              </a:ext>
            </a:extLst>
          </p:cNvPr>
          <p:cNvSpPr txBox="1"/>
          <p:nvPr/>
        </p:nvSpPr>
        <p:spPr>
          <a:xfrm>
            <a:off x="6015371" y="2420765"/>
            <a:ext cx="2431521" cy="738664"/>
          </a:xfrm>
          <a:prstGeom prst="chevron">
            <a:avLst>
              <a:gd name="adj" fmla="val 43316"/>
            </a:avLst>
          </a:prstGeom>
          <a:solidFill>
            <a:srgbClr val="EF4B3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</a:rPr>
              <a:t>Преемственность содержания между возрастами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F56EFFA-B5AA-4B5D-9BEA-F9F44F0FF378}"/>
              </a:ext>
            </a:extLst>
          </p:cNvPr>
          <p:cNvSpPr/>
          <p:nvPr/>
        </p:nvSpPr>
        <p:spPr>
          <a:xfrm>
            <a:off x="3980154" y="3371267"/>
            <a:ext cx="151924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EF4930"/>
                </a:solidFill>
              </a:rPr>
              <a:t>!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92F4ECC-293C-46C9-83E4-C2E02B051432}"/>
              </a:ext>
            </a:extLst>
          </p:cNvPr>
          <p:cNvSpPr/>
          <p:nvPr/>
        </p:nvSpPr>
        <p:spPr>
          <a:xfrm>
            <a:off x="230825" y="4806417"/>
            <a:ext cx="886782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6619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/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7CCD010-C01D-4022-8B47-3DD11429AABD}"/>
              </a:ext>
            </a:extLst>
          </p:cNvPr>
          <p:cNvSpPr txBox="1">
            <a:spLocks/>
          </p:cNvSpPr>
          <p:nvPr/>
        </p:nvSpPr>
        <p:spPr bwMode="auto">
          <a:xfrm>
            <a:off x="457200" y="508536"/>
            <a:ext cx="8229600" cy="10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Корректировка содержания ООП: </a:t>
            </a:r>
          </a:p>
          <a:p>
            <a:pPr algn="ctr" eaLnBrk="1" hangingPunct="1"/>
            <a:r>
              <a:rPr lang="ru-RU" altLang="ru-RU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раздел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6AA0C99-C7BD-4D87-B06D-CF18F9DBF06B}"/>
              </a:ext>
            </a:extLst>
          </p:cNvPr>
          <p:cNvSpPr txBox="1"/>
          <p:nvPr/>
        </p:nvSpPr>
        <p:spPr>
          <a:xfrm>
            <a:off x="38003" y="2838095"/>
            <a:ext cx="2770649" cy="1708160"/>
          </a:xfrm>
          <a:prstGeom prst="chevron">
            <a:avLst>
              <a:gd name="adj" fmla="val 3884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Какие технологии позволят реализовать принципы ФОП?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0DADD8-D79C-478D-83F7-B6BE6AB9CA47}"/>
              </a:ext>
            </a:extLst>
          </p:cNvPr>
          <p:cNvSpPr txBox="1"/>
          <p:nvPr/>
        </p:nvSpPr>
        <p:spPr>
          <a:xfrm>
            <a:off x="1801351" y="2844492"/>
            <a:ext cx="2770649" cy="1708160"/>
          </a:xfrm>
          <a:prstGeom prst="chevron">
            <a:avLst>
              <a:gd name="adj" fmla="val 3884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solidFill>
                  <a:schemeClr val="bg1"/>
                </a:solidFill>
              </a:rPr>
              <a:t>Какие технологии позволят достичь планируемых 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результатов?</a:t>
            </a: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E9FCC4A-6B65-4BA5-A67B-C72575F3A531}"/>
              </a:ext>
            </a:extLst>
          </p:cNvPr>
          <p:cNvSpPr txBox="1"/>
          <p:nvPr/>
        </p:nvSpPr>
        <p:spPr>
          <a:xfrm>
            <a:off x="3744947" y="2844492"/>
            <a:ext cx="3174238" cy="1708160"/>
          </a:xfrm>
          <a:prstGeom prst="chevron">
            <a:avLst>
              <a:gd name="adj" fmla="val 3884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endParaRPr lang="ru-RU" sz="1500" b="1" dirty="0">
              <a:solidFill>
                <a:schemeClr val="bg1"/>
              </a:solidFill>
            </a:endParaRP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КАКОЕ НУЖНО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МЕТОДИЧЕСКОЕ</a:t>
            </a:r>
          </a:p>
          <a:p>
            <a:pPr algn="ctr"/>
            <a:r>
              <a:rPr lang="ru-RU" sz="1500" b="1" dirty="0">
                <a:solidFill>
                  <a:schemeClr val="bg1"/>
                </a:solidFill>
              </a:rPr>
              <a:t> </a:t>
            </a:r>
            <a:r>
              <a:rPr lang="ru-RU" sz="1500" b="1" dirty="0" smtClean="0">
                <a:solidFill>
                  <a:schemeClr val="bg1"/>
                </a:solidFill>
              </a:rPr>
              <a:t>И ДИДАКТИЧЕСКОЕ </a:t>
            </a:r>
            <a:r>
              <a:rPr lang="ru-RU" sz="1500" b="1" dirty="0">
                <a:solidFill>
                  <a:schemeClr val="bg1"/>
                </a:solidFill>
              </a:rPr>
              <a:t>СОПРОВОЖДЕНИЕ?</a:t>
            </a: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  <a:p>
            <a:pPr algn="ctr"/>
            <a:endParaRPr lang="ru-RU" sz="15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245C131-0E6C-4486-A903-93E656390ADE}"/>
              </a:ext>
            </a:extLst>
          </p:cNvPr>
          <p:cNvSpPr txBox="1"/>
          <p:nvPr/>
        </p:nvSpPr>
        <p:spPr>
          <a:xfrm>
            <a:off x="7111313" y="2903505"/>
            <a:ext cx="1575487" cy="1577340"/>
          </a:xfrm>
          <a:prstGeom prst="round2DiagRect">
            <a:avLst>
              <a:gd name="adj1" fmla="val 1211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Выходим на этап принятия обоснованных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6285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370" y="2348881"/>
            <a:ext cx="2430609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УЧЕБНЫЙ ПЛАН </a:t>
            </a:r>
            <a:endParaRPr lang="ru-RU" sz="28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893722" y="2060848"/>
            <a:ext cx="694460" cy="1224136"/>
          </a:xfrm>
          <a:prstGeom prst="right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93283" y="2420889"/>
            <a:ext cx="4803346" cy="83099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ЕДИНАЯ СЕТКА ПЛАНИРОВАНИЯ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0953" y="3789041"/>
            <a:ext cx="1851892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НОД-занятия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0716" y="3789041"/>
            <a:ext cx="376165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ВОСПИТАТЕЛЬНАЯ РАБОТА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758835" y="3302988"/>
            <a:ext cx="1157433" cy="432048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8856" y="5661249"/>
            <a:ext cx="798628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МАТРИЦА КАЛЕНДАРНОГО ПЛАНИРОВАНИЯ </a:t>
            </a:r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558988" y="4760290"/>
            <a:ext cx="2604224" cy="864096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31626" y="332657"/>
            <a:ext cx="8738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РАБОЧАЯ ПРОГРАММА ПЕДАГОГА – КОНКРЕТИЗИРУЕТ ФОП В КАЖДОМ ВОЗРАСТНОМ ПЕРИОДЕ 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919229" y="1124744"/>
            <a:ext cx="1678278" cy="504056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571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Місце для вмісту 2">
            <a:extLst>
              <a:ext uri="{FF2B5EF4-FFF2-40B4-BE49-F238E27FC236}">
                <a16:creationId xmlns="" xmlns:a16="http://schemas.microsoft.com/office/drawing/2014/main" id="{B7021A7A-C4E4-401D-930A-59CC68FF5F89}"/>
              </a:ext>
            </a:extLst>
          </p:cNvPr>
          <p:cNvSpPr txBox="1">
            <a:spLocks/>
          </p:cNvSpPr>
          <p:nvPr/>
        </p:nvSpPr>
        <p:spPr bwMode="auto">
          <a:xfrm>
            <a:off x="259542" y="1579520"/>
            <a:ext cx="87849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b="1" dirty="0"/>
              <a:t>Полное соответствие </a:t>
            </a:r>
            <a:r>
              <a:rPr lang="ru-RU" dirty="0"/>
              <a:t>раздела Программы обязательному минимуму содержания подразумевает </a:t>
            </a:r>
            <a:r>
              <a:rPr lang="ru-RU" b="1" dirty="0"/>
              <a:t>не менее 95-100 % </a:t>
            </a:r>
            <a:r>
              <a:rPr lang="ru-RU" dirty="0"/>
              <a:t>совпадений с Федеральной программой</a:t>
            </a:r>
            <a:r>
              <a:rPr lang="ru-RU" dirty="0" smtClean="0"/>
              <a:t>,</a:t>
            </a:r>
          </a:p>
          <a:p>
            <a:pPr algn="just"/>
            <a:r>
              <a:rPr lang="ru-RU" dirty="0" smtClean="0"/>
              <a:t> </a:t>
            </a:r>
            <a:r>
              <a:rPr lang="ru-RU" dirty="0"/>
              <a:t>5 процентов расхождений могут быть связаны с редакторскими формулировками, дополнениями к ним и др. </a:t>
            </a:r>
            <a:endParaRPr lang="ru-RU" dirty="0" smtClean="0"/>
          </a:p>
          <a:p>
            <a:pPr algn="just"/>
            <a:endParaRPr lang="ru-RU" dirty="0"/>
          </a:p>
          <a:p>
            <a:r>
              <a:rPr lang="ru-RU" b="1" dirty="0"/>
              <a:t>Частичное</a:t>
            </a:r>
            <a:r>
              <a:rPr lang="ru-RU" dirty="0"/>
              <a:t> соответствие раздела Программы подразумевает </a:t>
            </a:r>
            <a:r>
              <a:rPr lang="ru-RU" b="1" dirty="0"/>
              <a:t>от 50 до 94 % </a:t>
            </a:r>
            <a:r>
              <a:rPr lang="ru-RU" dirty="0"/>
              <a:t>совпадений с Федеральной программой. </a:t>
            </a:r>
            <a:endParaRPr lang="ru-RU" dirty="0" smtClean="0"/>
          </a:p>
          <a:p>
            <a:endParaRPr lang="ru-RU" dirty="0"/>
          </a:p>
          <a:p>
            <a:r>
              <a:rPr lang="ru-RU" b="1" dirty="0"/>
              <a:t>Несоответствие</a:t>
            </a:r>
            <a:r>
              <a:rPr lang="ru-RU" dirty="0"/>
              <a:t> раздела </a:t>
            </a:r>
            <a:r>
              <a:rPr lang="ru-RU" dirty="0" smtClean="0"/>
              <a:t>Программы подразумевает </a:t>
            </a:r>
            <a:r>
              <a:rPr lang="ru-RU" b="1" dirty="0"/>
              <a:t>от 0 до 49 % </a:t>
            </a:r>
            <a:r>
              <a:rPr lang="ru-RU" dirty="0"/>
              <a:t>совпадений с Федеральной программой. </a:t>
            </a:r>
            <a:r>
              <a:rPr lang="ru-RU" dirty="0" smtClean="0"/>
              <a:t> </a:t>
            </a:r>
          </a:p>
          <a:p>
            <a:endParaRPr lang="ru-RU" i="1" dirty="0">
              <a:latin typeface="Calibri" panose="020F0502020204030204" pitchFamily="34" charset="0"/>
            </a:endParaRPr>
          </a:p>
          <a:p>
            <a:r>
              <a:rPr lang="ru-RU" dirty="0"/>
              <a:t>В каждом из разделов Программы программный материал может быть представлен значительно шире, чем в Федеральной программе и в тех формулировках, которые отражают региональную специфику либо специфику конкретной ДОО.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Программный </a:t>
            </a:r>
            <a:r>
              <a:rPr lang="ru-RU" dirty="0"/>
              <a:t>материал, превышающий объем Федеральной программы, может быть перенесен в вариативную часть (часть, формируемую участниками образовательных отношений). </a:t>
            </a:r>
            <a:endParaRPr lang="ru-RU" i="1" dirty="0">
              <a:latin typeface="Calibri" panose="020F050202020403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030B275-B00B-40B2-829C-82E526230582}"/>
              </a:ext>
            </a:extLst>
          </p:cNvPr>
          <p:cNvSpPr txBox="1">
            <a:spLocks/>
          </p:cNvSpPr>
          <p:nvPr/>
        </p:nvSpPr>
        <p:spPr bwMode="auto">
          <a:xfrm>
            <a:off x="0" y="207714"/>
            <a:ext cx="9044517" cy="10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20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Методика заполнения диагностической таблицы и анализа результатов соотнесения программного материала </a:t>
            </a:r>
            <a:r>
              <a:rPr lang="ru-RU" sz="20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на основе чек-листа </a:t>
            </a:r>
          </a:p>
          <a:p>
            <a:pPr algn="ctr" eaLnBrk="1" hangingPunct="1"/>
            <a:r>
              <a:rPr lang="ru-RU" altLang="ru-RU" sz="20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(алгоритмизированный механизм для внешнего мониторинга) !??</a:t>
            </a:r>
            <a:endParaRPr lang="ru-RU" altLang="ru-RU" sz="20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F56EFFA-B5AA-4B5D-9BEA-F9F44F0FF378}"/>
              </a:ext>
            </a:extLst>
          </p:cNvPr>
          <p:cNvSpPr/>
          <p:nvPr/>
        </p:nvSpPr>
        <p:spPr>
          <a:xfrm>
            <a:off x="8074875" y="3356200"/>
            <a:ext cx="8682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EF493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306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Місце для вмісту 2">
            <a:extLst>
              <a:ext uri="{FF2B5EF4-FFF2-40B4-BE49-F238E27FC236}">
                <a16:creationId xmlns="" xmlns:a16="http://schemas.microsoft.com/office/drawing/2014/main" id="{B7021A7A-C4E4-401D-930A-59CC68FF5F89}"/>
              </a:ext>
            </a:extLst>
          </p:cNvPr>
          <p:cNvSpPr txBox="1">
            <a:spLocks/>
          </p:cNvSpPr>
          <p:nvPr/>
        </p:nvSpPr>
        <p:spPr bwMode="auto">
          <a:xfrm>
            <a:off x="0" y="173765"/>
            <a:ext cx="9117333" cy="88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 i="1" dirty="0" smtClean="0"/>
              <a:t>ВСЕРОССИЙСКИЙ ИНФОРМАЦИОННО-МЕТОДИЧЕСКИЙ ВЕБИНАР ДЛЯ АДМИНИСТРАТИВНЫХ ИП ЕДАГОГИЧЕСКИХ РАБОТНИКОВ УРОВНЯ ДОШКОЛЬНОГО ОБРАЗОВАНИЯ (МАРТ, ИЮНЬ, АВГУСТ, ОКТЯБРЬ 2023 года)</a:t>
            </a:r>
            <a:endParaRPr lang="ru-RU" b="1" i="1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030B275-B00B-40B2-829C-82E526230582}"/>
              </a:ext>
            </a:extLst>
          </p:cNvPr>
          <p:cNvSpPr txBox="1">
            <a:spLocks/>
          </p:cNvSpPr>
          <p:nvPr/>
        </p:nvSpPr>
        <p:spPr bwMode="auto">
          <a:xfrm>
            <a:off x="612311" y="-19164"/>
            <a:ext cx="8229600" cy="107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2400" b="1" i="1" dirty="0">
              <a:ln w="12700">
                <a:solidFill>
                  <a:schemeClr val="accent2">
                    <a:shade val="90000"/>
                    <a:satMod val="1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F56EFFA-B5AA-4B5D-9BEA-F9F44F0FF378}"/>
              </a:ext>
            </a:extLst>
          </p:cNvPr>
          <p:cNvSpPr/>
          <p:nvPr/>
        </p:nvSpPr>
        <p:spPr>
          <a:xfrm>
            <a:off x="8275740" y="3111730"/>
            <a:ext cx="8682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EF4930"/>
                </a:solidFill>
              </a:rPr>
              <a:t>!</a:t>
            </a:r>
          </a:p>
        </p:txBody>
      </p:sp>
      <p:sp>
        <p:nvSpPr>
          <p:cNvPr id="5" name="Місце для вмісту 2">
            <a:extLst>
              <a:ext uri="{FF2B5EF4-FFF2-40B4-BE49-F238E27FC236}">
                <a16:creationId xmlns="" xmlns:a16="http://schemas.microsoft.com/office/drawing/2014/main" id="{B7021A7A-C4E4-401D-930A-59CC68FF5F89}"/>
              </a:ext>
            </a:extLst>
          </p:cNvPr>
          <p:cNvSpPr txBox="1">
            <a:spLocks/>
          </p:cNvSpPr>
          <p:nvPr/>
        </p:nvSpPr>
        <p:spPr bwMode="auto">
          <a:xfrm>
            <a:off x="253042" y="-296026"/>
            <a:ext cx="8588869" cy="12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66632" y="4204337"/>
            <a:ext cx="4139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Мониторинг реализации ФОП ДО в организациях, реализующих образовательные программы дошкольного образования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8860" y="2032761"/>
            <a:ext cx="88355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Повышение </a:t>
            </a:r>
            <a:r>
              <a:rPr lang="ru-RU" b="1" i="1" dirty="0"/>
              <a:t>квалификации </a:t>
            </a:r>
            <a:r>
              <a:rPr lang="ru-RU" b="1" i="1" dirty="0" smtClean="0"/>
              <a:t>региональных представителей </a:t>
            </a:r>
            <a:r>
              <a:rPr lang="ru-RU" b="1" i="1" dirty="0"/>
              <a:t>органов </a:t>
            </a:r>
            <a:r>
              <a:rPr lang="ru-RU" b="1" i="1" dirty="0" smtClean="0"/>
              <a:t>исполнительной </a:t>
            </a:r>
            <a:endParaRPr lang="ru-RU" b="1" i="1" dirty="0"/>
          </a:p>
          <a:p>
            <a:r>
              <a:rPr lang="ru-RU" b="1" i="1" dirty="0"/>
              <a:t>власти, институтов развития образования, </a:t>
            </a:r>
            <a:r>
              <a:rPr lang="ru-RU" b="1" i="1" dirty="0" smtClean="0"/>
              <a:t>научно-педагогических </a:t>
            </a:r>
            <a:r>
              <a:rPr lang="ru-RU" b="1" i="1" dirty="0"/>
              <a:t>кадров, </a:t>
            </a:r>
            <a:r>
              <a:rPr lang="ru-RU" b="1" i="1" dirty="0" smtClean="0"/>
              <a:t>педагогических </a:t>
            </a:r>
            <a:r>
              <a:rPr lang="ru-RU" b="1" i="1" dirty="0"/>
              <a:t>работников ДОО всех </a:t>
            </a:r>
            <a:r>
              <a:rPr lang="ru-RU" b="1" i="1" dirty="0" smtClean="0"/>
              <a:t>субъектов РФ</a:t>
            </a:r>
          </a:p>
          <a:p>
            <a:r>
              <a:rPr lang="ru-RU" b="1" i="1" dirty="0" smtClean="0"/>
              <a:t>Повышение </a:t>
            </a:r>
            <a:r>
              <a:rPr lang="ru-RU" b="1" i="1" dirty="0"/>
              <a:t>квалификации </a:t>
            </a:r>
            <a:r>
              <a:rPr lang="ru-RU" b="1" i="1" dirty="0" smtClean="0"/>
              <a:t> региональных представителей </a:t>
            </a:r>
            <a:r>
              <a:rPr lang="ru-RU" b="1" i="1" dirty="0"/>
              <a:t>органов исполнительной </a:t>
            </a:r>
            <a:r>
              <a:rPr lang="ru-RU" b="1" i="1" dirty="0" smtClean="0"/>
              <a:t>власти</a:t>
            </a:r>
            <a:r>
              <a:rPr lang="ru-RU" b="1" i="1" dirty="0"/>
              <a:t>, институтов развития образования, </a:t>
            </a:r>
            <a:r>
              <a:rPr lang="ru-RU" b="1" i="1" dirty="0" smtClean="0"/>
              <a:t>научно-педагогических </a:t>
            </a:r>
            <a:r>
              <a:rPr lang="ru-RU" b="1" i="1" dirty="0"/>
              <a:t>кадров, </a:t>
            </a:r>
            <a:r>
              <a:rPr lang="ru-RU" b="1" i="1" dirty="0" smtClean="0"/>
              <a:t>педагогических </a:t>
            </a:r>
            <a:r>
              <a:rPr lang="ru-RU" b="1" i="1" dirty="0"/>
              <a:t>работников ДОО всех </a:t>
            </a:r>
            <a:r>
              <a:rPr lang="ru-RU" b="1" i="1" dirty="0" smtClean="0"/>
              <a:t>субъектов </a:t>
            </a:r>
            <a:r>
              <a:rPr lang="ru-RU" b="1" i="1" dirty="0"/>
              <a:t>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647" y="3927338"/>
            <a:ext cx="4116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Проведение </a:t>
            </a:r>
            <a:r>
              <a:rPr lang="ru-RU" b="1" i="1" dirty="0"/>
              <a:t>Всероссийской конференции </a:t>
            </a:r>
            <a:r>
              <a:rPr lang="ru-RU" b="1" i="1" dirty="0" smtClean="0"/>
              <a:t>по </a:t>
            </a:r>
            <a:r>
              <a:rPr lang="ru-RU" b="1" i="1" dirty="0"/>
              <a:t>итогам внедрения и реализации ФОП ДО </a:t>
            </a:r>
          </a:p>
          <a:p>
            <a:r>
              <a:rPr lang="ru-RU" b="1" i="1" dirty="0"/>
              <a:t>в образовательную практику (лучшие </a:t>
            </a:r>
            <a:r>
              <a:rPr lang="ru-RU" b="1" i="1" dirty="0" smtClean="0"/>
              <a:t>практики</a:t>
            </a:r>
            <a:r>
              <a:rPr lang="ru-RU" b="1" i="1" dirty="0"/>
              <a:t>, опыт внедрения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2843" y="1147458"/>
            <a:ext cx="822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Методические рекомендации к реализации ФОП ДО в образовательную практику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7537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35214"/>
            <a:ext cx="8928992" cy="5937523"/>
          </a:xfrm>
        </p:spPr>
        <p:txBody>
          <a:bodyPr>
            <a:noAutofit/>
          </a:bodyPr>
          <a:lstStyle/>
          <a:p>
            <a:pPr algn="just"/>
            <a:r>
              <a:rPr lang="ru-RU" sz="2000" dirty="0"/>
              <a:t>Программа определяет единые для Российской Федерации базовые объем и содержание дошкольного образования и планируемые результаты освоения образовательной программы. </a:t>
            </a:r>
            <a:endParaRPr lang="ru-RU" sz="2000" dirty="0" smtClean="0"/>
          </a:p>
          <a:p>
            <a:pPr algn="just"/>
            <a:r>
              <a:rPr lang="ru-RU" sz="2000" dirty="0" smtClean="0"/>
              <a:t>Поэтому </a:t>
            </a:r>
            <a:r>
              <a:rPr lang="ru-RU" sz="2000" dirty="0"/>
              <a:t>содержание и планируемые результаты образовательной программы каждого детского сада должны быть не ниже тех, которые предусматривает ФОП ДО (</a:t>
            </a:r>
            <a:r>
              <a:rPr lang="ru-RU" sz="2000" dirty="0">
                <a:hlinkClick r:id="rId2"/>
              </a:rPr>
              <a:t>п. 6 ст. 12 Федерального закона от 29.12.2012 № 273-ФЗ</a:t>
            </a:r>
            <a:r>
              <a:rPr lang="ru-RU" sz="2000" dirty="0" smtClean="0"/>
              <a:t>).</a:t>
            </a:r>
          </a:p>
          <a:p>
            <a:pPr marL="0" indent="0">
              <a:buNone/>
            </a:pPr>
            <a:r>
              <a:rPr lang="ru-RU" sz="2000" dirty="0" smtClean="0"/>
              <a:t>в </a:t>
            </a:r>
            <a:r>
              <a:rPr lang="ru-RU" sz="2000" dirty="0"/>
              <a:t>статье 12:</a:t>
            </a:r>
          </a:p>
          <a:p>
            <a:pPr algn="just"/>
            <a:r>
              <a:rPr lang="ru-RU" sz="2000" dirty="0"/>
              <a:t>а) </a:t>
            </a:r>
            <a:r>
              <a:rPr lang="ru-RU" sz="1800" dirty="0"/>
              <a:t>в части </a:t>
            </a:r>
            <a:r>
              <a:rPr lang="ru-RU" sz="1800" dirty="0" smtClean="0"/>
              <a:t>6.1. </a:t>
            </a:r>
            <a:r>
              <a:rPr lang="ru-RU" sz="1800" dirty="0"/>
              <a:t>слова "с учетом соответствующих </a:t>
            </a:r>
            <a:r>
              <a:rPr lang="ru-RU" sz="1800" u="sng" dirty="0"/>
              <a:t>примерных</a:t>
            </a:r>
            <a:r>
              <a:rPr lang="ru-RU" sz="1800" dirty="0"/>
              <a:t> образовательных программ дошкольного образования" заменить словами "соответствующей </a:t>
            </a:r>
            <a:r>
              <a:rPr lang="ru-RU" sz="1800" u="sng" dirty="0"/>
              <a:t>федеральной</a:t>
            </a:r>
            <a:r>
              <a:rPr lang="ru-RU" sz="1800" dirty="0"/>
              <a:t> образовательной программой дошкольного образования", </a:t>
            </a:r>
            <a:endParaRPr lang="ru-RU" sz="1800" dirty="0" smtClean="0"/>
          </a:p>
          <a:p>
            <a:pPr algn="just"/>
            <a:r>
              <a:rPr lang="ru-RU" sz="1800" dirty="0" smtClean="0"/>
              <a:t>дополнить </a:t>
            </a:r>
            <a:r>
              <a:rPr lang="ru-RU" sz="1800" dirty="0"/>
              <a:t>предложением следующего содержания</a:t>
            </a:r>
            <a:r>
              <a:rPr lang="ru-RU" sz="2000" dirty="0"/>
              <a:t>: "</a:t>
            </a:r>
            <a:r>
              <a:rPr lang="ru-RU" sz="2000" dirty="0">
                <a:solidFill>
                  <a:srgbClr val="FF0000"/>
                </a:solidFill>
              </a:rPr>
              <a:t>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</a:t>
            </a:r>
            <a:r>
              <a:rPr lang="ru-RU" sz="2000" dirty="0" smtClean="0">
                <a:solidFill>
                  <a:srgbClr val="FF0000"/>
                </a:solidFill>
              </a:rPr>
              <a:t>.";</a:t>
            </a:r>
          </a:p>
          <a:p>
            <a:pPr algn="just"/>
            <a:r>
              <a:rPr lang="ru-RU" sz="2000" dirty="0" smtClean="0"/>
              <a:t>Теперь </a:t>
            </a:r>
            <a:r>
              <a:rPr lang="ru-RU" sz="2000" dirty="0"/>
              <a:t>детские сады будут разрабатывать и утверждать свои образовательные программы </a:t>
            </a:r>
            <a:r>
              <a:rPr lang="ru-RU" sz="2000" dirty="0" smtClean="0"/>
              <a:t>в соответствии ФГОС </a:t>
            </a:r>
            <a:r>
              <a:rPr lang="ru-RU" sz="2000" dirty="0"/>
              <a:t>и ФОП ДО. При этом закон разрешает не утверждать собственную учебно-методическую документацию, если детский сад применяет федеральную (</a:t>
            </a:r>
            <a:r>
              <a:rPr lang="ru-RU" sz="2000" dirty="0">
                <a:hlinkClick r:id="rId3"/>
              </a:rPr>
              <a:t>п. 6.4 ст. 12 Федерального закона от 29.12.2012 № 273-ФЗ</a:t>
            </a:r>
            <a:r>
              <a:rPr lang="ru-RU" sz="2000" dirty="0"/>
              <a:t>).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4473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20230323_092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3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60006" y="188640"/>
            <a:ext cx="7920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Давайте</a:t>
            </a:r>
            <a:r>
              <a:rPr lang="ru-RU" sz="4800" b="1" dirty="0"/>
              <a:t> </a:t>
            </a:r>
            <a:r>
              <a:rPr lang="ru-RU" sz="4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работать вместе</a:t>
            </a:r>
            <a:r>
              <a:rPr lang="ru-RU" sz="4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4800" b="1" cap="all" dirty="0" smtClean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нас все получится!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766" y="5733256"/>
            <a:ext cx="7870543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6000" b="1" cap="all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29221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017" y="260648"/>
            <a:ext cx="9132983" cy="720080"/>
          </a:xfrm>
        </p:spPr>
        <p:txBody>
          <a:bodyPr>
            <a:normAutofit fontScale="90000"/>
          </a:bodyPr>
          <a:lstStyle/>
          <a:p>
            <a:pPr defTabSz="1216152">
              <a:spcBef>
                <a:spcPts val="0"/>
              </a:spcBef>
            </a:pPr>
            <a:r>
              <a:rPr lang="ru-RU" sz="4400" b="0" i="0" baseline="0" dirty="0" smtClean="0">
                <a:solidFill>
                  <a:srgbClr val="374C81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ru-RU" sz="31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ФЕДЕРАЛЬНАЯ ПРОГРАММА </a:t>
            </a:r>
            <a:r>
              <a:rPr lang="ru-RU" sz="3100" b="1" i="1" dirty="0" smtClean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ДО- </a:t>
            </a:r>
            <a:r>
              <a:rPr lang="ru-RU" sz="3100" b="1" i="1" dirty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rPr>
              <a:t>нормативный правовой акт, определяющий содержание отечественного ДО </a:t>
            </a: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88334" y="1196752"/>
            <a:ext cx="9055666" cy="5472608"/>
          </a:xfrm>
        </p:spPr>
        <p:txBody>
          <a:bodyPr>
            <a:normAutofit fontScale="92500"/>
          </a:bodyPr>
          <a:lstStyle/>
          <a:p>
            <a:pPr marL="0" indent="0" algn="just" defTabSz="1216152">
              <a:buClr>
                <a:srgbClr val="374C81"/>
              </a:buClr>
              <a:buNone/>
            </a:pPr>
            <a:r>
              <a:rPr lang="ru-RU" sz="2000" b="1" dirty="0"/>
              <a:t>реализует основополагающие функции дошкольного уровня образования: </a:t>
            </a:r>
            <a:endParaRPr lang="ru-RU" sz="2000" b="1" dirty="0" smtClean="0"/>
          </a:p>
          <a:p>
            <a:pPr algn="just" defTabSz="1216152">
              <a:buClr>
                <a:srgbClr val="374C81"/>
              </a:buClr>
              <a:buFontTx/>
              <a:buChar char="-"/>
            </a:pPr>
            <a:r>
              <a:rPr lang="ru-RU" sz="2400" dirty="0" smtClean="0"/>
              <a:t>обучение </a:t>
            </a:r>
            <a:r>
              <a:rPr lang="ru-RU" sz="2400" dirty="0"/>
              <a:t>и воспитание ребенка дошкольного возраста как </a:t>
            </a:r>
            <a:r>
              <a:rPr lang="ru-RU" sz="2400" dirty="0" smtClean="0"/>
              <a:t>гражданина РФ</a:t>
            </a:r>
            <a:r>
              <a:rPr lang="ru-RU" sz="2400" dirty="0" smtClean="0"/>
              <a:t>, </a:t>
            </a:r>
            <a:r>
              <a:rPr lang="ru-RU" sz="2400" dirty="0"/>
              <a:t>формирование основ его гражданской и культурной идентичности на соответствующем его возрасту содержании доступными </a:t>
            </a:r>
            <a:r>
              <a:rPr lang="ru-RU" sz="2400" dirty="0" smtClean="0"/>
              <a:t>средствами;</a:t>
            </a:r>
          </a:p>
          <a:p>
            <a:pPr algn="just" defTabSz="1216152">
              <a:buClr>
                <a:srgbClr val="374C81"/>
              </a:buClr>
              <a:buFontTx/>
              <a:buChar char="-"/>
            </a:pPr>
            <a:r>
              <a:rPr lang="ru-RU" sz="2400" dirty="0" smtClean="0"/>
              <a:t>создание </a:t>
            </a:r>
            <a:r>
              <a:rPr lang="ru-RU" sz="2400" dirty="0"/>
              <a:t>единого ядра содержания ДО, ориентированного на приобщение детей к духовно-нравственным и социокультурным ценностям российского народа, воспитание растущего поколения как знающего и любящего историю и культуру своей семьи, большой и малой Родины</a:t>
            </a:r>
            <a:r>
              <a:rPr lang="ru-RU" sz="2400" dirty="0" smtClean="0"/>
              <a:t>;</a:t>
            </a:r>
          </a:p>
          <a:p>
            <a:pPr algn="just" defTabSz="1216152">
              <a:buClr>
                <a:srgbClr val="374C81"/>
              </a:buClr>
              <a:buFontTx/>
              <a:buChar char="-"/>
            </a:pPr>
            <a:r>
              <a:rPr lang="ru-RU" sz="2400" dirty="0"/>
              <a:t>создание единого федерального образовательного пространства воспитания и развития детей от рождения до поступления в общеобразовательную организацию, обеспечивающего ребенку и его родителям (законным представителям), равные, качественные условия ДО, вне зависимости от места и региона проживания.</a:t>
            </a:r>
            <a:endParaRPr lang="ru-RU" sz="2200" b="1" dirty="0" smtClean="0"/>
          </a:p>
          <a:p>
            <a:pPr marL="0" indent="0" defTabSz="1216152">
              <a:buClr>
                <a:srgbClr val="374C81"/>
              </a:buClr>
              <a:buNone/>
            </a:pPr>
            <a:endParaRPr lang="ru-RU" sz="2400" b="0" i="0" dirty="0">
              <a:solidFill>
                <a:srgbClr val="374C81"/>
              </a:solidFill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0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</TotalTime>
  <Words>6338</Words>
  <Application>Microsoft Office PowerPoint</Application>
  <PresentationFormat>Экран (4:3)</PresentationFormat>
  <Paragraphs>792</Paragraphs>
  <Slides>81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документы, регламентирующие деятельность ДОУ</vt:lpstr>
      <vt:lpstr>Презентация PowerPoint</vt:lpstr>
      <vt:lpstr>Презентация PowerPoint</vt:lpstr>
      <vt:lpstr>Презентация PowerPoint</vt:lpstr>
      <vt:lpstr> ФЕДЕРАЛЬНАЯ ПРОГРАММА ДО- нормативный правовой акт, определяющий содержание отечественного ДО </vt:lpstr>
      <vt:lpstr> Федеральный закон от 29 декабря 2012 г. № 273-ФЗ «Об образовании в Российской Федерации»</vt:lpstr>
      <vt:lpstr>Приказ Министерства просвещения РФ от от 31 июля 2020 г.№373  "Об утверждении Порядка организации и осуществления образовательной деятельности по ООП - ОП ДО».(вступил в силу с 1 января 2021г.)  </vt:lpstr>
      <vt:lpstr>Презентация PowerPoint</vt:lpstr>
      <vt:lpstr>Презентация PowerPoint</vt:lpstr>
      <vt:lpstr>Образовательная область "Социально-коммуникативное развитие" направлена на:</vt:lpstr>
      <vt:lpstr>Содержание образовательной деятельности по социально-коммуникативному развитию. П. 18</vt:lpstr>
      <vt:lpstr>Образовательная область "Познавательное развитие направлена на:</vt:lpstr>
      <vt:lpstr>Содержание образовательной деятельности по познавательному развитию. П. 19</vt:lpstr>
      <vt:lpstr>Образовательная область "Речевое развитие» включает:</vt:lpstr>
      <vt:lpstr>Содержание образовательной деятельности по речевому развитию. П. 20</vt:lpstr>
      <vt:lpstr>Образовательная область  "Художественно-эстетическое развитие« предполагает:</vt:lpstr>
      <vt:lpstr>Содержание образовательной деятельности по Художественно-эстетическому развитию. П. 21</vt:lpstr>
      <vt:lpstr>Образовательная область "Физическое развитие" предусматривает</vt:lpstr>
      <vt:lpstr>Содержание образовательной деятельности по Физическому развитию. П. 22</vt:lpstr>
      <vt:lpstr>Презентация PowerPoint</vt:lpstr>
      <vt:lpstr>Презентация PowerPoint</vt:lpstr>
      <vt:lpstr> Федеральная адаптированная образовательная программа дошкольного образования для детей с ОВЗ</vt:lpstr>
      <vt:lpstr> Федеральная адаптированная образовательная программа дошкольного образования для детей с ОВЗ</vt:lpstr>
      <vt:lpstr> Федеральная адаптированная образовательная программа дошкольного образования для детей с ОВЗ</vt:lpstr>
      <vt:lpstr>Профессиональный стандарт «Педагог»: трудовые функции педагога</vt:lpstr>
      <vt:lpstr>федеральная основная общеобразовательная программа</vt:lpstr>
      <vt:lpstr>Презентация PowerPoint</vt:lpstr>
      <vt:lpstr>Структура ФОП: программа состоит из трех разделов: целевого, содержательного ‎и организационного </vt:lpstr>
      <vt:lpstr>Цель ФОП ДО </vt:lpstr>
      <vt:lpstr>Задачи ФОП ДО </vt:lpstr>
      <vt:lpstr>Принципы ФОП ДО </vt:lpstr>
      <vt:lpstr>2. Планируемые результаты</vt:lpstr>
      <vt:lpstr>3. Педагогическая диагностика достижения планируемых результатов</vt:lpstr>
      <vt:lpstr>Презентация PowerPoint</vt:lpstr>
      <vt:lpstr>Презентация PowerPoint</vt:lpstr>
      <vt:lpstr>Психологическая диагностика</vt:lpstr>
      <vt:lpstr>Структура ФОП ДО</vt:lpstr>
      <vt:lpstr>Структура ФОП ДО</vt:lpstr>
      <vt:lpstr>Структура ФОП ДО</vt:lpstr>
      <vt:lpstr>Структура ФОП ДО</vt:lpstr>
      <vt:lpstr>Презентация PowerPoint</vt:lpstr>
      <vt:lpstr>Презентация PowerPoint</vt:lpstr>
      <vt:lpstr> ФОП ДО </vt:lpstr>
      <vt:lpstr>Принципы и подходы  ФОП ДО в  ДОО</vt:lpstr>
      <vt:lpstr>Принципы планирования</vt:lpstr>
      <vt:lpstr>Федеральный закон от 31 июля 2020 г. № 304–ФЗ «О внесении изменений в Федеральный закон «Об образовании в Российской Федерации» по вопросам воспитания обучающихся» (вступил в силу с 1 сентября 2020 года) Направления воспитания и базовые ценности </vt:lpstr>
      <vt:lpstr>Федеральный закон от 31 июля 2020 г. № 304–ФЗ «О внесении изменений в Федеральный закон «Об образовании в Российской Федерации» по вопросам воспитания обучающихся» (вступил в силу с 1 сентября 2020 года) Направления воспитания и базовые ценности </vt:lpstr>
      <vt:lpstr>Презентация PowerPoint</vt:lpstr>
      <vt:lpstr>Содержательный раздел.  Федеральная рабочая программа воспитания в ФОП ДО </vt:lpstr>
      <vt:lpstr>Содержательный раздел.  Программа коррекционно-развивающей работы п.27</vt:lpstr>
      <vt:lpstr>Презентация PowerPoint</vt:lpstr>
      <vt:lpstr>ВСОК ДО: планирование образовательной деятельности и оценка его эффективности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требования предъявляются  к вариативной части Программы –ФГОС ДО</vt:lpstr>
      <vt:lpstr>Какие требования предъявляются  к вариативной части Программы</vt:lpstr>
      <vt:lpstr>Какие требования предъявляются  к вариативной части Программы</vt:lpstr>
      <vt:lpstr>Может ли Организация самостоятельно разработать вариативную часть Программы?</vt:lpstr>
      <vt:lpstr>Какие требования должны предъявляться к парциальной программе  в качестве вариативной части Программы?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Федеральная образовательная программа ДО как стратегический ориентир образовательной политики»</dc:title>
  <dc:creator>user</dc:creator>
  <cp:lastModifiedBy>user</cp:lastModifiedBy>
  <cp:revision>175</cp:revision>
  <dcterms:created xsi:type="dcterms:W3CDTF">2023-01-18T21:38:37Z</dcterms:created>
  <dcterms:modified xsi:type="dcterms:W3CDTF">2023-05-15T23:16:12Z</dcterms:modified>
</cp:coreProperties>
</file>