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3" r:id="rId14"/>
    <p:sldId id="270" r:id="rId15"/>
    <p:sldId id="271" r:id="rId16"/>
    <p:sldId id="272" r:id="rId17"/>
    <p:sldId id="25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9616"/>
    <a:srgbClr val="5DDF29"/>
    <a:srgbClr val="4ABE1C"/>
    <a:srgbClr val="FFFF66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72198-474C-4691-B30D-38717422B083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35CA3-FB98-4E67-88E1-6215D32963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9339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35CA3-FB98-4E67-88E1-6215D329631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player.myshared.ru/900456/data/images/img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036" cy="686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>
              <a:defRPr b="1" cap="none" spc="0">
                <a:ln/>
                <a:solidFill>
                  <a:srgbClr val="3B9616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cap="none" spc="0" baseline="0">
                <a:ln w="10160">
                  <a:solidFill>
                    <a:srgbClr val="92D050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ru-RU" dirty="0"/>
          </a:p>
        </p:txBody>
      </p:sp>
      <p:pic>
        <p:nvPicPr>
          <p:cNvPr id="1026" name="Picture 2" descr="http://www.children.dark-energy.ru/upload/iblock/71d/71dca34580070ad5e38ec8efe454973a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754" b="100000" l="0" r="100000">
                        <a14:foregroundMark x1="67431" y1="52047" x2="67431" y2="52047"/>
                        <a14:foregroundMark x1="78899" y1="44444" x2="78899" y2="4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8918" y="5013176"/>
            <a:ext cx="207645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230198">
            <a:off x="174607" y="740281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273734">
            <a:off x="1143027" y="160453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6" descr="После уроков: Апрель 2011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251520" y="6021288"/>
            <a:ext cx="2643206" cy="68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52446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B050"/>
              </a:buClr>
              <a:buFontTx/>
              <a:buBlip>
                <a:blip r:embed="rId2"/>
              </a:buBlip>
              <a:defRPr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buClr>
                <a:srgbClr val="00B050"/>
              </a:buClr>
              <a:buFont typeface="Wingdings" pitchFamily="2" charset="2"/>
              <a:buChar char="Ø"/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rgbClr val="00B050"/>
              </a:buClr>
              <a:defRPr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buClr>
                <a:srgbClr val="00B050"/>
              </a:buClr>
              <a:buFont typeface="Courier New" pitchFamily="49" charset="0"/>
              <a:buChar char="o"/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rgbClr val="00B050"/>
              </a:buCl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2578" y="18864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43141">
            <a:off x="8092219" y="62068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4327668"/>
            <a:ext cx="9169657" cy="2530332"/>
          </a:xfrm>
          <a:prstGeom prst="rect">
            <a:avLst/>
          </a:prstGeom>
        </p:spPr>
      </p:pic>
      <p:pic>
        <p:nvPicPr>
          <p:cNvPr id="11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210274">
            <a:off x="574182" y="468776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7812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Clr>
                <a:srgbClr val="00B050"/>
              </a:buClr>
              <a:buFontTx/>
              <a:buBlip>
                <a:blip r:embed="rId2"/>
              </a:buBlip>
              <a:defRPr sz="28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buClr>
                <a:srgbClr val="00B050"/>
              </a:buClr>
              <a:buFont typeface="Wingdings" pitchFamily="2" charset="2"/>
              <a:buChar char="Ø"/>
              <a:defRPr sz="2400"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rgbClr val="00B050"/>
              </a:buClr>
              <a:defRPr sz="2000"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buClr>
                <a:srgbClr val="00B050"/>
              </a:buClr>
              <a:buFont typeface="Courier New" pitchFamily="49" charset="0"/>
              <a:buChar char="o"/>
              <a:defRPr sz="1800"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rgbClr val="00B050"/>
              </a:buClr>
              <a:defRPr sz="1800"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Clr>
                <a:srgbClr val="00B050"/>
              </a:buClr>
              <a:buFontTx/>
              <a:buBlip>
                <a:blip r:embed="rId2"/>
              </a:buBlip>
              <a:defRPr sz="28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buClr>
                <a:srgbClr val="00B050"/>
              </a:buClr>
              <a:buFont typeface="Wingdings" pitchFamily="2" charset="2"/>
              <a:buChar char="Ø"/>
              <a:defRPr sz="2400"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rgbClr val="00B050"/>
              </a:buClr>
              <a:defRPr sz="2000"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buClr>
                <a:srgbClr val="00B050"/>
              </a:buClr>
              <a:buFont typeface="Courier New" pitchFamily="49" charset="0"/>
              <a:buChar char="o"/>
              <a:defRPr sz="1800"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rgbClr val="00B050"/>
              </a:buClr>
              <a:defRPr sz="1800"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8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2578" y="18864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43141">
            <a:off x="8092219" y="62068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4327668"/>
            <a:ext cx="9169657" cy="2530332"/>
          </a:xfrm>
          <a:prstGeom prst="rect">
            <a:avLst/>
          </a:prstGeom>
        </p:spPr>
      </p:pic>
      <p:pic>
        <p:nvPicPr>
          <p:cNvPr id="13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210274">
            <a:off x="574182" y="468776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2345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4327668"/>
            <a:ext cx="9169657" cy="2530332"/>
          </a:xfrm>
          <a:prstGeom prst="rect">
            <a:avLst/>
          </a:prstGeom>
        </p:spPr>
      </p:pic>
      <p:pic>
        <p:nvPicPr>
          <p:cNvPr id="9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210274">
            <a:off x="574182" y="468776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2578" y="18864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43141">
            <a:off x="8092219" y="62068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8438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0B386-E0E9-4F67-B7AA-70E5FF3FE7CD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39257-3892-4965-9465-25F88323B7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660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&#1052;&#1077;&#1090;&#1086;&#1076;&#1080;&#1095;&#1077;&#1089;&#1082;&#1080;&#1077;%20&#1088;&#1077;&#1082;&#1086;&#1084;&#1077;&#1085;&#1076;&#1072;&#1094;&#1080;&#1080;.doc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effectLst/>
              </a:rPr>
              <a:t>Технология составления проекта в детском саду</a:t>
            </a:r>
            <a:endParaRPr lang="ru-RU" dirty="0">
              <a:ln>
                <a:solidFill>
                  <a:srgbClr val="00B050"/>
                </a:solidFill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139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Идея проектирования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младших группах выбор проекта осуществляет воспитатель, основываясь на интересах детей или данных диагностики.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группах старшего дошкольного возраста – выбор темы проекта может осуществлять как педагог, так и дети в, соответствии со своими желаниями и уровнем развития. Дети – это участники планирования, их вопросы, идеи, предложения и жизненный опыт являются важными критериями отбора содержания проекта.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Виды, продолжительность проектов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исследовательско-творческие</a:t>
            </a:r>
            <a:r>
              <a:rPr lang="ru-RU" b="1" dirty="0" smtClean="0">
                <a:solidFill>
                  <a:srgbClr val="002060"/>
                </a:solidFill>
              </a:rPr>
              <a:t> проекты:</a:t>
            </a:r>
            <a:r>
              <a:rPr lang="ru-RU" dirty="0" smtClean="0">
                <a:solidFill>
                  <a:srgbClr val="002060"/>
                </a:solidFill>
              </a:rPr>
              <a:t> дети экспериментируют, а затем результаты оформляют в виде газет, драматизации, детского дизайна;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ролево-игровые</a:t>
            </a:r>
            <a:r>
              <a:rPr lang="ru-RU" b="1" dirty="0" smtClean="0">
                <a:solidFill>
                  <a:srgbClr val="002060"/>
                </a:solidFill>
              </a:rPr>
              <a:t>  проекты </a:t>
            </a:r>
            <a:r>
              <a:rPr lang="ru-RU" dirty="0" smtClean="0">
                <a:solidFill>
                  <a:srgbClr val="002060"/>
                </a:solidFill>
              </a:rPr>
              <a:t>(с элементами творческих игр, когда дети входят в образ персонажей сказки и решают по-своему поставленные проблемы);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информационно-практико-ориентированные</a:t>
            </a:r>
            <a:r>
              <a:rPr lang="ru-RU" b="1" dirty="0" smtClean="0">
                <a:solidFill>
                  <a:srgbClr val="002060"/>
                </a:solidFill>
              </a:rPr>
              <a:t> проекты: </a:t>
            </a:r>
            <a:r>
              <a:rPr lang="ru-RU" dirty="0" smtClean="0">
                <a:solidFill>
                  <a:srgbClr val="002060"/>
                </a:solidFill>
              </a:rPr>
              <a:t>дети собирают информацию и реализуют её, ориентируясь на социальные интересы (оформление и дизайн группы, витражи и др.);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творческие проекты в детском саду</a:t>
            </a:r>
            <a:r>
              <a:rPr lang="ru-RU" dirty="0" smtClean="0">
                <a:solidFill>
                  <a:srgbClr val="002060"/>
                </a:solidFill>
              </a:rPr>
              <a:t> (оформление результата в виде детского праздника, детского дизайна, например «Театральная неделя»).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    Сроки реализации проектов: </a:t>
            </a:r>
          </a:p>
          <a:p>
            <a:r>
              <a:rPr lang="ru-RU" b="1" dirty="0" smtClean="0"/>
              <a:t>               </a:t>
            </a:r>
            <a:r>
              <a:rPr lang="ru-RU" b="1" dirty="0" smtClean="0">
                <a:solidFill>
                  <a:srgbClr val="002060"/>
                </a:solidFill>
              </a:rPr>
              <a:t>краткосрочные</a:t>
            </a:r>
            <a:r>
              <a:rPr lang="ru-RU" dirty="0" smtClean="0">
                <a:solidFill>
                  <a:srgbClr val="002060"/>
                </a:solidFill>
              </a:rPr>
              <a:t> (1-2 недели),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        среднесрочные   </a:t>
            </a:r>
            <a:r>
              <a:rPr lang="ru-RU" dirty="0" smtClean="0">
                <a:solidFill>
                  <a:srgbClr val="002060"/>
                </a:solidFill>
              </a:rPr>
              <a:t>(3-4 недели),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        долгосрочные</a:t>
            </a:r>
            <a:r>
              <a:rPr lang="ru-RU" dirty="0" smtClean="0">
                <a:solidFill>
                  <a:srgbClr val="002060"/>
                </a:solidFill>
              </a:rPr>
              <a:t> (более 1 месяца).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Последовательность работы педагога над проектом: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педагог ставит перед собой цель, исходя из потребностей и интересов ребёнка, родителей;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вовлекает дошкольников в решение проблемы;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намечает план движения к цели (поддерживает интерес детей и родителей);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обсуждает план с семьями на родительском собрании;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обращается за рекомендациями к специалистам ДОУ;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вместе с детьми и родителями составляет план - схему проведения проекта;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собирает информацию, материал;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проводит занятия, игры, наблюдения, поездки (мероприятия основной части проекта),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поощряет самостоятельные творческие работы детей и родителей (поиск материалов, информации, изготовление поделок, рисунков, альбомов и т. д.);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организует презентацию проекта (праздник, занятие, досуг), составляет книгу, альбом совместно с детьми;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подводит итоги (выступает на педсовете, обобщает опыт работы).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0" y="332656"/>
            <a:ext cx="8229600" cy="2304256"/>
          </a:xfrm>
        </p:spPr>
        <p:txBody>
          <a:bodyPr>
            <a:normAutofit fontScale="90000"/>
          </a:bodyPr>
          <a:lstStyle/>
          <a:p>
            <a:r>
              <a:rPr lang="ru-RU" dirty="0"/>
              <a:t>Методические рекомендации</a:t>
            </a:r>
            <a:br>
              <a:rPr lang="ru-RU" dirty="0"/>
            </a:br>
            <a:r>
              <a:rPr lang="ru-RU" dirty="0"/>
              <a:t>Педагогический проект: разработка, осуществление, результат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56993"/>
            <a:ext cx="8229600" cy="2376264"/>
          </a:xfrm>
        </p:spPr>
        <p:txBody>
          <a:bodyPr/>
          <a:lstStyle/>
          <a:p>
            <a:r>
              <a:rPr lang="ru-RU" dirty="0" smtClean="0">
                <a:hlinkClick r:id="rId2" action="ppaction://hlinkfile"/>
              </a:rPr>
              <a:t>Методические рекомендации.</a:t>
            </a:r>
            <a:r>
              <a:rPr lang="en-US" dirty="0" err="1" smtClean="0">
                <a:hlinkClick r:id="rId2" action="ppaction://hlinkfile"/>
              </a:rPr>
              <a:t>docx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6312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dirty="0" smtClean="0"/>
          </a:p>
          <a:p>
            <a:endParaRPr lang="ru-RU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71472" y="714356"/>
            <a:ext cx="826772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</a:rPr>
              <a:t>Успех проекта оценивается путем анализ хода выполнения проекта.</a:t>
            </a:r>
          </a:p>
          <a:p>
            <a:pPr algn="ctr"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</a:rPr>
              <a:t> Для этого нужно:</a:t>
            </a:r>
          </a:p>
          <a:p>
            <a:pPr algn="ctr"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</a:rPr>
              <a:t>- сравнить достигнутые результаты с целями проекта;</a:t>
            </a:r>
          </a:p>
          <a:p>
            <a:pPr algn="ctr"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</a:rPr>
              <a:t>- выработать рекомендации на будущее – они будут включены в ваш отчет;</a:t>
            </a:r>
          </a:p>
          <a:p>
            <a:pPr algn="ctr"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</a:rPr>
              <a:t>	</a:t>
            </a:r>
          </a:p>
          <a:p>
            <a:pPr algn="ctr">
              <a:tabLst>
                <a:tab pos="457200" algn="l"/>
              </a:tabLst>
            </a:pPr>
            <a:r>
              <a:rPr lang="ru-RU" sz="2000" b="1" i="1" dirty="0">
                <a:latin typeface="Times New Roman" pitchFamily="18" charset="0"/>
              </a:rPr>
              <a:t>Можно провести анализ проекта, отвечая на  следующие вопросы:</a:t>
            </a:r>
          </a:p>
          <a:p>
            <a:pPr algn="ctr">
              <a:tabLst>
                <a:tab pos="457200" algn="l"/>
              </a:tabLst>
            </a:pPr>
            <a:endParaRPr lang="ru-RU" sz="2000" b="1" i="1" dirty="0">
              <a:latin typeface="Times New Roman" pitchFamily="18" charset="0"/>
            </a:endParaRPr>
          </a:p>
          <a:p>
            <a:pPr algn="ctr"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</a:rPr>
              <a:t>1. Какие аспекты проекта удалось лучше всего, чтобы их можно было использовать в дальнейшем? Что необходимо сделать, чтобы этот полезный опыт был использован в других проектах?</a:t>
            </a:r>
          </a:p>
          <a:p>
            <a:pPr algn="ctr"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</a:rPr>
              <a:t>2. Какие аспекты были выполнены удовлетворительно, но могли бы быть лучше? Какие действия следует предпринять, чтобы добиться улучшения?</a:t>
            </a:r>
          </a:p>
          <a:p>
            <a:pPr algn="ctr"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</a:rPr>
              <a:t>3. Что не удалось и должно быть изменено? Какие действия надо предпринять, чтобы подобные проблемы не возникали?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Советы по написанию текста проекта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algn="ctr">
              <a:buFont typeface="Wingdings" pitchFamily="2" charset="2"/>
              <a:buNone/>
            </a:pPr>
            <a:endParaRPr lang="ru-RU" sz="3600" b="1" i="1" dirty="0" smtClean="0"/>
          </a:p>
          <a:p>
            <a:pPr algn="ctr">
              <a:buFont typeface="Wingdings" pitchFamily="2" charset="2"/>
              <a:buNone/>
            </a:pPr>
            <a:r>
              <a:rPr lang="ru-RU" b="1" i="1" dirty="0" smtClean="0"/>
              <a:t>	Кратко и просто!</a:t>
            </a:r>
            <a:endParaRPr lang="ru-RU" dirty="0" smtClean="0"/>
          </a:p>
          <a:p>
            <a:pPr algn="ctr">
              <a:buFont typeface="Wingdings" pitchFamily="2" charset="2"/>
              <a:buNone/>
            </a:pPr>
            <a:r>
              <a:rPr lang="ru-RU" dirty="0" smtClean="0"/>
              <a:t>Проект должен быть изложен кратко и просто.</a:t>
            </a:r>
          </a:p>
          <a:p>
            <a:pPr algn="ctr">
              <a:buFont typeface="Wingdings" pitchFamily="2" charset="2"/>
              <a:buNone/>
            </a:pPr>
            <a:endParaRPr lang="ru-RU" sz="2000" dirty="0" smtClean="0"/>
          </a:p>
          <a:p>
            <a:pPr algn="ctr">
              <a:buFont typeface="Wingdings" pitchFamily="2" charset="2"/>
              <a:buNone/>
            </a:pPr>
            <a:r>
              <a:rPr lang="ru-RU" b="1" i="1" dirty="0" smtClean="0"/>
              <a:t>Будьте логичны!</a:t>
            </a:r>
            <a:endParaRPr lang="ru-RU" dirty="0" smtClean="0"/>
          </a:p>
          <a:p>
            <a:pPr algn="ctr">
              <a:buFont typeface="Wingdings" pitchFamily="2" charset="2"/>
              <a:buNone/>
            </a:pPr>
            <a:r>
              <a:rPr lang="ru-RU" dirty="0" smtClean="0"/>
              <a:t>Все части проекта должны быть логически связаны между собой. Задачи должны соответствовать главной цели</a:t>
            </a:r>
          </a:p>
          <a:p>
            <a:pPr algn="ctr">
              <a:buFont typeface="Wingdings" pitchFamily="2" charset="2"/>
              <a:buNone/>
            </a:pPr>
            <a:endParaRPr lang="ru-RU" dirty="0" smtClean="0"/>
          </a:p>
          <a:p>
            <a:pPr algn="ctr">
              <a:buFont typeface="Wingdings" pitchFamily="2" charset="2"/>
              <a:buNone/>
            </a:pPr>
            <a:r>
              <a:rPr lang="ru-RU" b="1" i="1" dirty="0" smtClean="0"/>
              <a:t>Постарайтесь, чтобы цели и задачи вашего проекта были разумными!</a:t>
            </a:r>
          </a:p>
          <a:p>
            <a:pPr algn="ctr">
              <a:buFont typeface="Wingdings" pitchFamily="2" charset="2"/>
              <a:buNone/>
            </a:pPr>
            <a:r>
              <a:rPr lang="ru-RU" b="1" i="1" dirty="0" smtClean="0"/>
              <a:t>Конкретными</a:t>
            </a:r>
            <a:r>
              <a:rPr lang="ru-RU" dirty="0" smtClean="0"/>
              <a:t> </a:t>
            </a:r>
          </a:p>
          <a:p>
            <a:pPr algn="ctr">
              <a:buFont typeface="Wingdings" pitchFamily="2" charset="2"/>
              <a:buNone/>
            </a:pPr>
            <a:r>
              <a:rPr lang="ru-RU" b="1" i="1" dirty="0" smtClean="0"/>
              <a:t>Измеримыми </a:t>
            </a:r>
          </a:p>
          <a:p>
            <a:pPr algn="ctr">
              <a:buFont typeface="Wingdings" pitchFamily="2" charset="2"/>
              <a:buNone/>
            </a:pPr>
            <a:r>
              <a:rPr lang="ru-RU" b="1" i="1" dirty="0" smtClean="0"/>
              <a:t>Согласованными </a:t>
            </a:r>
          </a:p>
          <a:p>
            <a:pPr algn="ctr">
              <a:buFont typeface="Wingdings" pitchFamily="2" charset="2"/>
              <a:buNone/>
            </a:pPr>
            <a:r>
              <a:rPr lang="ru-RU" b="1" i="1" dirty="0" smtClean="0"/>
              <a:t>Реалистичными </a:t>
            </a:r>
          </a:p>
          <a:p>
            <a:pPr algn="ctr">
              <a:buFont typeface="Wingdings" pitchFamily="2" charset="2"/>
              <a:buNone/>
            </a:pPr>
            <a:r>
              <a:rPr lang="ru-RU" b="1" i="1" dirty="0" smtClean="0"/>
              <a:t>Распланировано по времени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Темы краткосрочных проектов для практической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исследовательско-творческий</a:t>
            </a:r>
            <a:r>
              <a:rPr lang="ru-RU" b="1" dirty="0" smtClean="0">
                <a:solidFill>
                  <a:srgbClr val="002060"/>
                </a:solidFill>
              </a:rPr>
              <a:t> проект в средней группе  «Снег, снежок…»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err="1" smtClean="0">
                <a:solidFill>
                  <a:srgbClr val="002060"/>
                </a:solidFill>
              </a:rPr>
              <a:t>ролево-игровой</a:t>
            </a:r>
            <a:r>
              <a:rPr lang="ru-RU" b="1" dirty="0" smtClean="0">
                <a:solidFill>
                  <a:srgbClr val="002060"/>
                </a:solidFill>
              </a:rPr>
              <a:t>  проект  «Транспорт»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err="1" smtClean="0">
                <a:solidFill>
                  <a:srgbClr val="002060"/>
                </a:solidFill>
              </a:rPr>
              <a:t>информационно-практико-ориентированный</a:t>
            </a:r>
            <a:r>
              <a:rPr lang="ru-RU" b="1" dirty="0" smtClean="0">
                <a:solidFill>
                  <a:srgbClr val="002060"/>
                </a:solidFill>
              </a:rPr>
              <a:t> проект «День победы»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творческий проект в старшей </a:t>
            </a:r>
            <a:r>
              <a:rPr lang="ru-RU" b="1" smtClean="0">
                <a:solidFill>
                  <a:srgbClr val="002060"/>
                </a:solidFill>
              </a:rPr>
              <a:t>группе «Мама-солнышко </a:t>
            </a:r>
            <a:r>
              <a:rPr lang="ru-RU" b="1" dirty="0" smtClean="0">
                <a:solidFill>
                  <a:srgbClr val="002060"/>
                </a:solidFill>
              </a:rPr>
              <a:t>мое»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Литература: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1. Педагогическое проектирование в ДОУ; от теории к практике. Морозова Л.Д. Приложение к журналу “Управление ДОУ” Сфера.2010 г.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2. Проектная деятельность дошкольников. </a:t>
            </a:r>
            <a:r>
              <a:rPr lang="ru-RU" dirty="0" err="1" smtClean="0">
                <a:solidFill>
                  <a:srgbClr val="002060"/>
                </a:solidFill>
              </a:rPr>
              <a:t>Веракса</a:t>
            </a:r>
            <a:r>
              <a:rPr lang="ru-RU" dirty="0" smtClean="0">
                <a:solidFill>
                  <a:srgbClr val="002060"/>
                </a:solidFill>
              </a:rPr>
              <a:t> Н. Е., </a:t>
            </a:r>
            <a:r>
              <a:rPr lang="ru-RU" dirty="0" err="1" smtClean="0">
                <a:solidFill>
                  <a:srgbClr val="002060"/>
                </a:solidFill>
              </a:rPr>
              <a:t>Веракса</a:t>
            </a:r>
            <a:r>
              <a:rPr lang="ru-RU" dirty="0" smtClean="0">
                <a:solidFill>
                  <a:srgbClr val="002060"/>
                </a:solidFill>
              </a:rPr>
              <a:t> А. Н. Пособие для педагогов дошкольных учреждений. – М.: МОЗАИКА-СИНТЕЗ, 2010. – 112 с.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3. Проектный метод в деятельности дошкольного учреждения./ Авт.-сост.: Л.С.Киселева, Т.А.Данилина, М.Б.Зуйкова, Т.С.Лагода.-М.,2004.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4. Проектная деятельность с детьми старшего дошкольного возраста. </a:t>
            </a:r>
            <a:r>
              <a:rPr lang="ru-RU" dirty="0" err="1" smtClean="0">
                <a:solidFill>
                  <a:srgbClr val="002060"/>
                </a:solidFill>
              </a:rPr>
              <a:t>Штанько</a:t>
            </a:r>
            <a:r>
              <a:rPr lang="ru-RU" dirty="0" smtClean="0">
                <a:solidFill>
                  <a:srgbClr val="002060"/>
                </a:solidFill>
              </a:rPr>
              <a:t> И. В. Журнал “Управление дошкольным образовательным учреждением” №4. 2004 г.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5. Технология проектирования в ДОУ. Евдокимова Е.С.  – М.: ТЦ Сфера, 2006.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07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ФГОС ДО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85720" y="1071546"/>
            <a:ext cx="8401080" cy="5054617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u="sng" dirty="0" smtClean="0">
                <a:solidFill>
                  <a:srgbClr val="002060"/>
                </a:solidFill>
              </a:rPr>
              <a:t>Часть 1  Общие положения</a:t>
            </a:r>
            <a:r>
              <a:rPr lang="ru-RU" sz="7200" b="1" dirty="0" smtClean="0">
                <a:solidFill>
                  <a:srgbClr val="002060"/>
                </a:solidFill>
              </a:rPr>
              <a:t/>
            </a:r>
            <a:br>
              <a:rPr lang="ru-RU" sz="7200" b="1" dirty="0" smtClean="0">
                <a:solidFill>
                  <a:srgbClr val="002060"/>
                </a:solidFill>
              </a:rPr>
            </a:br>
            <a:r>
              <a:rPr lang="ru-RU" sz="7200" b="1" dirty="0" smtClean="0">
                <a:solidFill>
                  <a:srgbClr val="002060"/>
                </a:solidFill>
              </a:rPr>
              <a:t>В основе Стандарта заложены принципы: </a:t>
            </a:r>
            <a:br>
              <a:rPr lang="ru-RU" sz="7200" b="1" dirty="0" smtClean="0">
                <a:solidFill>
                  <a:srgbClr val="002060"/>
                </a:solidFill>
              </a:rPr>
            </a:br>
            <a:r>
              <a:rPr lang="ru-RU" sz="7200" b="1" dirty="0" smtClean="0">
                <a:solidFill>
                  <a:srgbClr val="002060"/>
                </a:solidFill>
              </a:rPr>
              <a:t>3.  содействие и сотрудничество детей и взрослых, признание ребенка полноценным участником (субъектом) образовательных отношений;</a:t>
            </a:r>
            <a:br>
              <a:rPr lang="ru-RU" sz="7200" b="1" dirty="0" smtClean="0">
                <a:solidFill>
                  <a:srgbClr val="002060"/>
                </a:solidFill>
              </a:rPr>
            </a:br>
            <a:r>
              <a:rPr lang="ru-RU" sz="7200" b="1" dirty="0" smtClean="0">
                <a:solidFill>
                  <a:srgbClr val="002060"/>
                </a:solidFill>
              </a:rPr>
              <a:t>4.поддержка инициативы детей в различных видах деятельности;</a:t>
            </a:r>
            <a:br>
              <a:rPr lang="ru-RU" sz="7200" b="1" dirty="0" smtClean="0">
                <a:solidFill>
                  <a:srgbClr val="002060"/>
                </a:solidFill>
              </a:rPr>
            </a:br>
            <a:r>
              <a:rPr lang="ru-RU" sz="7200" b="1" dirty="0" smtClean="0">
                <a:solidFill>
                  <a:srgbClr val="002060"/>
                </a:solidFill>
              </a:rPr>
              <a:t>5.сотрудничество Организации с семьёй;</a:t>
            </a:r>
            <a:br>
              <a:rPr lang="ru-RU" sz="7200" b="1" dirty="0" smtClean="0">
                <a:solidFill>
                  <a:srgbClr val="002060"/>
                </a:solidFill>
              </a:rPr>
            </a:br>
            <a:r>
              <a:rPr lang="ru-RU" sz="7200" b="1" dirty="0" smtClean="0">
                <a:solidFill>
                  <a:srgbClr val="002060"/>
                </a:solidFill>
              </a:rPr>
              <a:t>7.формирование познавательных интересов и познавательных действий ребенка в различных видах деятельности;</a:t>
            </a:r>
          </a:p>
          <a:p>
            <a:r>
              <a:rPr lang="ru-RU" sz="7200" b="1" dirty="0" smtClean="0">
                <a:solidFill>
                  <a:srgbClr val="002060"/>
                </a:solidFill>
              </a:rPr>
              <a:t/>
            </a:r>
            <a:br>
              <a:rPr lang="ru-RU" sz="7200" b="1" dirty="0" smtClean="0">
                <a:solidFill>
                  <a:srgbClr val="002060"/>
                </a:solidFill>
              </a:rPr>
            </a:br>
            <a:r>
              <a:rPr lang="ru-RU" sz="7200" b="1" u="sng" dirty="0" smtClean="0">
                <a:solidFill>
                  <a:srgbClr val="002060"/>
                </a:solidFill>
              </a:rPr>
              <a:t>Часть 2 Требования к структуре образовательной программы дошкольного образования и ее объему</a:t>
            </a:r>
            <a:r>
              <a:rPr lang="ru-RU" sz="7200" b="1" dirty="0" smtClean="0">
                <a:solidFill>
                  <a:srgbClr val="002060"/>
                </a:solidFill>
              </a:rPr>
              <a:t/>
            </a:r>
            <a:br>
              <a:rPr lang="ru-RU" sz="7200" b="1" dirty="0" smtClean="0">
                <a:solidFill>
                  <a:srgbClr val="002060"/>
                </a:solidFill>
              </a:rPr>
            </a:br>
            <a:r>
              <a:rPr lang="ru-RU" sz="7200" b="1" dirty="0" smtClean="0">
                <a:solidFill>
                  <a:srgbClr val="002060"/>
                </a:solidFill>
              </a:rPr>
              <a:t>2.1. Программа направлена на:</a:t>
            </a:r>
            <a:br>
              <a:rPr lang="ru-RU" sz="7200" b="1" dirty="0" smtClean="0">
                <a:solidFill>
                  <a:srgbClr val="002060"/>
                </a:solidFill>
              </a:rPr>
            </a:br>
            <a:r>
              <a:rPr lang="ru-RU" sz="7200" b="1" dirty="0" smtClean="0">
                <a:solidFill>
                  <a:srgbClr val="002060"/>
                </a:solidFill>
              </a:rPr>
              <a:t>создание условий развития ребенка, открывающих возможности для его позитивной социализации, его личностного развития, развития инициативы и творческих способностей на основе сотрудничества со взрослыми и сверстниками и соответствующим возрасту видам деятельности;</a:t>
            </a:r>
            <a:br>
              <a:rPr lang="ru-RU" sz="7200" b="1" dirty="0" smtClean="0">
                <a:solidFill>
                  <a:srgbClr val="002060"/>
                </a:solidFill>
              </a:rPr>
            </a:br>
            <a:endParaRPr lang="ru-RU" sz="7200" b="1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789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ФГОС ДО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u="sng" dirty="0" smtClean="0">
                <a:solidFill>
                  <a:srgbClr val="002060"/>
                </a:solidFill>
              </a:rPr>
              <a:t>Часть 3. Требования к условиям реализации основной  Образовательной программы дошкольного образования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Указанные требования направлены на создание социальной ситуации развития для участников образовательных отношений, включая создание образовательной среды, которая: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2.способствует профессиональному развитию педагогических работников;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3.создаёт условия для развивающего вариативного дошкольного образования;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5. создает условия для участия родителей (законных представителей) в образовательной деятельности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- п. 3.2.5. Взаимодействие с родителями по вопросам образования ребенка, непосредственное вовлечение их в образовательную деятельность, в том числе посредством создания образовательных проектов совместно с семьей на основе выявления потребностей и поддержки образовательных инициатив семьи.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370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Терминология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МЕТОД ПРОЕКТОВ — система обучения, в которой знания и умения учащиеся приобретают в процессе планирования и вы­полнения постепенно усложняющихся практических заданий — </a:t>
            </a:r>
            <a:r>
              <a:rPr lang="ru-RU" i="1" dirty="0" smtClean="0">
                <a:solidFill>
                  <a:srgbClr val="002060"/>
                </a:solidFill>
              </a:rPr>
              <a:t>проектов. </a:t>
            </a:r>
            <a:r>
              <a:rPr lang="ru-RU" dirty="0" smtClean="0">
                <a:solidFill>
                  <a:srgbClr val="002060"/>
                </a:solidFill>
              </a:rPr>
              <a:t>Возник во второй половине XIX в. в США. В 20-х годах получил распространение в советской школе.</a:t>
            </a:r>
          </a:p>
          <a:p>
            <a:pPr algn="r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i="1" dirty="0" smtClean="0">
                <a:solidFill>
                  <a:srgbClr val="002060"/>
                </a:solidFill>
              </a:rPr>
              <a:t>Педагогический словарь. </a:t>
            </a:r>
            <a:r>
              <a:rPr lang="ru-RU" i="1" dirty="0" err="1" smtClean="0">
                <a:solidFill>
                  <a:srgbClr val="002060"/>
                </a:solidFill>
              </a:rPr>
              <a:t>Коджаспирова</a:t>
            </a:r>
            <a:r>
              <a:rPr lang="ru-RU" i="1" dirty="0" smtClean="0">
                <a:solidFill>
                  <a:srgbClr val="002060"/>
                </a:solidFill>
              </a:rPr>
              <a:t> Г. М., </a:t>
            </a:r>
            <a:r>
              <a:rPr lang="ru-RU" i="1" dirty="0" err="1" smtClean="0">
                <a:solidFill>
                  <a:srgbClr val="002060"/>
                </a:solidFill>
              </a:rPr>
              <a:t>Коджаспиров</a:t>
            </a:r>
            <a:r>
              <a:rPr lang="ru-RU" i="1" dirty="0" smtClean="0">
                <a:solidFill>
                  <a:srgbClr val="002060"/>
                </a:solidFill>
              </a:rPr>
              <a:t> А. Ю.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Метод проектов как педагогическая технология — это совокупность исследовательских, поисковых, проблемных методов, творческих по своей сути, то есть в его основе лежит развитие познавательных навыков детей, умений самостоятельно конструировать свои знания, ориентироваться в информационном пространстве, развитие критического и творческого мышления.</a:t>
            </a:r>
          </a:p>
          <a:p>
            <a:pPr algn="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Ю. К. Белая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Правило пяти «П»</a:t>
            </a:r>
            <a:endParaRPr lang="ru-RU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57158" y="1041023"/>
            <a:ext cx="84582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dirty="0"/>
              <a:t> </a:t>
            </a:r>
            <a:r>
              <a:rPr lang="ru-RU" sz="2800" dirty="0">
                <a:latin typeface="Times New Roman" pitchFamily="18" charset="0"/>
              </a:rPr>
              <a:t>Общую схему проекта можно представить следующим образом:</a:t>
            </a:r>
          </a:p>
          <a:p>
            <a:pPr algn="ctr"/>
            <a:r>
              <a:rPr lang="ru-RU" sz="2800" b="1" dirty="0">
                <a:solidFill>
                  <a:srgbClr val="FC4526"/>
                </a:solidFill>
                <a:latin typeface="Times New Roman" pitchFamily="18" charset="0"/>
              </a:rPr>
              <a:t>Задумал – спроектировал – осуществил</a:t>
            </a:r>
            <a:r>
              <a:rPr lang="ru-RU" sz="2800" b="1" dirty="0" smtClean="0">
                <a:solidFill>
                  <a:srgbClr val="FC4526"/>
                </a:solidFill>
                <a:latin typeface="Times New Roman" pitchFamily="18" charset="0"/>
              </a:rPr>
              <a:t>.</a:t>
            </a:r>
            <a:endParaRPr lang="ru-RU" sz="2800" dirty="0">
              <a:solidFill>
                <a:srgbClr val="FC4526"/>
              </a:solidFill>
              <a:latin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Проект включает в себя шесть  П:</a:t>
            </a:r>
          </a:p>
          <a:p>
            <a:pPr algn="ctr"/>
            <a:endParaRPr lang="ru-RU" sz="20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r"/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</a:rPr>
              <a:t>Проблема </a:t>
            </a:r>
            <a:endParaRPr lang="ru-RU" sz="2000" dirty="0">
              <a:latin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</a:rPr>
              <a:t>Проектирование (планирование</a:t>
            </a:r>
            <a:r>
              <a:rPr lang="ru-RU" sz="2000" dirty="0" smtClean="0">
                <a:latin typeface="Times New Roman" pitchFamily="18" charset="0"/>
              </a:rPr>
              <a:t>) </a:t>
            </a:r>
            <a:endParaRPr lang="ru-RU" sz="2000" dirty="0">
              <a:latin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</a:endParaRPr>
          </a:p>
          <a:p>
            <a:pPr algn="r"/>
            <a:r>
              <a:rPr lang="ru-RU" sz="2000" dirty="0">
                <a:latin typeface="Times New Roman" pitchFamily="18" charset="0"/>
              </a:rPr>
              <a:t>Поиск </a:t>
            </a:r>
            <a:r>
              <a:rPr lang="ru-RU" sz="2000" dirty="0" smtClean="0">
                <a:latin typeface="Times New Roman" pitchFamily="18" charset="0"/>
              </a:rPr>
              <a:t>информации</a:t>
            </a:r>
            <a:endParaRPr lang="ru-RU" sz="2000" dirty="0">
              <a:latin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</a:rPr>
              <a:t>                                        </a:t>
            </a:r>
            <a:r>
              <a:rPr lang="ru-RU" sz="2000" dirty="0" smtClean="0">
                <a:latin typeface="Times New Roman" pitchFamily="18" charset="0"/>
              </a:rPr>
              <a:t>Продукт</a:t>
            </a:r>
            <a:endParaRPr lang="ru-RU" sz="2000" dirty="0">
              <a:latin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</a:rPr>
              <a:t>Презентация </a:t>
            </a:r>
            <a:endParaRPr lang="ru-RU" sz="2000" dirty="0">
              <a:latin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</a:endParaRPr>
          </a:p>
          <a:p>
            <a:pPr algn="ctr"/>
            <a:r>
              <a:rPr lang="ru-RU" sz="2000" dirty="0" err="1">
                <a:latin typeface="Times New Roman" pitchFamily="18" charset="0"/>
              </a:rPr>
              <a:t>Портфолио</a:t>
            </a:r>
            <a:r>
              <a:rPr lang="ru-RU" sz="2000" dirty="0">
                <a:latin typeface="Times New Roman" pitchFamily="18" charset="0"/>
              </a:rPr>
              <a:t> (папка, в которой собраны все рабочие материалы проекта). 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2786050" y="3143248"/>
            <a:ext cx="471490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572264" y="2571744"/>
            <a:ext cx="928694" cy="571504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000496" y="3857628"/>
            <a:ext cx="250033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3929058" y="4429132"/>
            <a:ext cx="257176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000496" y="5000636"/>
            <a:ext cx="114300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 flipV="1">
            <a:off x="1643042" y="5715016"/>
            <a:ext cx="285752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к проекту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основе любого проекта лежит проблема, для решения которой требуется исследовательский поиск;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обязательные составляющие проекта: детская самостоятельность (при поддержки педагога),  сотворчество ребят и взрослых;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развитие коммуникативных способностей детей познавательных и творческих навыков.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цели и задачи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Основной целью проектного метода в ДОУ является </a:t>
            </a:r>
            <a:r>
              <a:rPr lang="ru-RU" b="1" i="1" dirty="0" smtClean="0">
                <a:solidFill>
                  <a:srgbClr val="002060"/>
                </a:solidFill>
              </a:rPr>
              <a:t>развитие свободной творческой личности ребёнка, </a:t>
            </a:r>
            <a:r>
              <a:rPr lang="ru-RU" dirty="0" smtClean="0">
                <a:solidFill>
                  <a:srgbClr val="002060"/>
                </a:solidFill>
              </a:rPr>
              <a:t>которое определяется задачами развития и задачами исследовательской деятельности детей.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Общие задачи развития, специфичные для каждого возраста: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      обеспечение психологического благополучия и здоровья детей;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      развитие познавательных способностей;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      развитие творческого воображения;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      развитие творческого мышления;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      развитие коммуникативных навыков.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 развития в младшем дошкольном возрасте: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>вхождение детей в проблемную игровую ситуацию (ведущая роль педагога);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активизация желания искать пути разрешения проблемной ситуации (вместе с педагогом);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формирование начальных предпосылок поисковой деятельности (практические опыты).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 развития в старшем дошкольном возрасте: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формирование предпосылок поисковой деятельности, интеллектуальной инициативы;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развитие умения определять возможные методы решения проблемы с помощью взрослого, а затем и самостоятельно;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формирование умения применять данные методы, способствующие решению поставленной задачи, с использованием различных вариантов;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развитие желания пользоваться специальной    терминологией, ведение конструктивной беседы в процессе совместной исследовательской деятельности.​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583</Words>
  <Application>Microsoft Office PowerPoint</Application>
  <PresentationFormat>Экран (4:3)</PresentationFormat>
  <Paragraphs>115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Технология составления проекта в детском саду</vt:lpstr>
      <vt:lpstr>ФГОС ДО</vt:lpstr>
      <vt:lpstr>ФГОС ДО</vt:lpstr>
      <vt:lpstr>Терминология</vt:lpstr>
      <vt:lpstr>Правило пяти «П»</vt:lpstr>
      <vt:lpstr>Требования к проекту</vt:lpstr>
      <vt:lpstr>Общие цели и задачи проекта</vt:lpstr>
      <vt:lpstr>Задачи развития в младшем дошкольном возрасте:</vt:lpstr>
      <vt:lpstr>Задачи развития в старшем дошкольном возрасте: </vt:lpstr>
      <vt:lpstr>Идея проектирования</vt:lpstr>
      <vt:lpstr>Виды, продолжительность проектов</vt:lpstr>
      <vt:lpstr>Последовательность работы педагога над проектом: </vt:lpstr>
      <vt:lpstr>Методические рекомендации Педагогический проект: разработка, осуществление, результат </vt:lpstr>
      <vt:lpstr>Слайд 14</vt:lpstr>
      <vt:lpstr>Советы по написанию текста проекта </vt:lpstr>
      <vt:lpstr>Темы краткосрочных проектов для практической деятельности</vt:lpstr>
      <vt:lpstr>Литература: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User</cp:lastModifiedBy>
  <cp:revision>22</cp:revision>
  <dcterms:created xsi:type="dcterms:W3CDTF">2015-11-05T08:05:29Z</dcterms:created>
  <dcterms:modified xsi:type="dcterms:W3CDTF">2019-02-27T12:07:51Z</dcterms:modified>
</cp:coreProperties>
</file>