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58" r:id="rId4"/>
    <p:sldId id="259" r:id="rId5"/>
    <p:sldId id="262" r:id="rId6"/>
    <p:sldId id="267" r:id="rId7"/>
    <p:sldId id="261" r:id="rId8"/>
    <p:sldId id="266" r:id="rId9"/>
    <p:sldId id="260" r:id="rId10"/>
    <p:sldId id="265" r:id="rId11"/>
    <p:sldId id="264" r:id="rId12"/>
    <p:sldId id="263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1AB969-EA2F-497D-9E5F-A1E9CE69AAF9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C66A459-DCA2-4377-9EB2-8182B93EEE3B}">
      <dgm:prSet phldrT="[Текст]"/>
      <dgm:spPr/>
      <dgm:t>
        <a:bodyPr/>
        <a:lstStyle/>
        <a:p>
          <a:r>
            <a:rPr lang="ru-RU" dirty="0" smtClean="0"/>
            <a:t>Родительский клуб</a:t>
          </a:r>
        </a:p>
        <a:p>
          <a:r>
            <a:rPr lang="ru-RU" dirty="0" smtClean="0"/>
            <a:t> «Радость общения»</a:t>
          </a:r>
          <a:endParaRPr lang="ru-RU" dirty="0"/>
        </a:p>
      </dgm:t>
    </dgm:pt>
    <dgm:pt modelId="{E924B827-F411-4AA1-B8F3-59973D7DA7D1}" type="parTrans" cxnId="{13E67D9A-3325-4995-8C41-F309871DE083}">
      <dgm:prSet/>
      <dgm:spPr/>
      <dgm:t>
        <a:bodyPr/>
        <a:lstStyle/>
        <a:p>
          <a:endParaRPr lang="ru-RU"/>
        </a:p>
      </dgm:t>
    </dgm:pt>
    <dgm:pt modelId="{60A82B2E-5509-4562-AEAD-046DA56C6E9A}" type="sibTrans" cxnId="{13E67D9A-3325-4995-8C41-F309871DE083}">
      <dgm:prSet/>
      <dgm:spPr/>
      <dgm:t>
        <a:bodyPr/>
        <a:lstStyle/>
        <a:p>
          <a:endParaRPr lang="ru-RU"/>
        </a:p>
      </dgm:t>
    </dgm:pt>
    <dgm:pt modelId="{FD516EB9-69CD-4CE0-A0F8-36B9D4FE8A25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Педагог-психолог</a:t>
          </a:r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70ECDF-9F19-4C3E-8E8A-58663EEEA4D8}" type="parTrans" cxnId="{3D1F3FDD-9A5E-4281-B993-2C1486823F3B}">
      <dgm:prSet/>
      <dgm:spPr/>
      <dgm:t>
        <a:bodyPr/>
        <a:lstStyle/>
        <a:p>
          <a:endParaRPr lang="ru-RU"/>
        </a:p>
      </dgm:t>
    </dgm:pt>
    <dgm:pt modelId="{43F95C58-3DFF-468D-9F85-F83D66F6FC8D}" type="sibTrans" cxnId="{3D1F3FDD-9A5E-4281-B993-2C1486823F3B}">
      <dgm:prSet/>
      <dgm:spPr/>
      <dgm:t>
        <a:bodyPr/>
        <a:lstStyle/>
        <a:p>
          <a:endParaRPr lang="ru-RU"/>
        </a:p>
      </dgm:t>
    </dgm:pt>
    <dgm:pt modelId="{46C015DE-BC2D-4530-A773-707F76905BD9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Родители</a:t>
          </a:r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DC1FFF3-1E57-4373-9D55-F7A379BDBD97}" type="parTrans" cxnId="{F55FC470-064E-4A63-A691-5B763CDA686A}">
      <dgm:prSet/>
      <dgm:spPr/>
      <dgm:t>
        <a:bodyPr/>
        <a:lstStyle/>
        <a:p>
          <a:endParaRPr lang="ru-RU"/>
        </a:p>
      </dgm:t>
    </dgm:pt>
    <dgm:pt modelId="{9C12E530-716F-4041-98D1-24BA019F8B1E}" type="sibTrans" cxnId="{F55FC470-064E-4A63-A691-5B763CDA686A}">
      <dgm:prSet/>
      <dgm:spPr/>
      <dgm:t>
        <a:bodyPr/>
        <a:lstStyle/>
        <a:p>
          <a:endParaRPr lang="ru-RU"/>
        </a:p>
      </dgm:t>
    </dgm:pt>
    <dgm:pt modelId="{D1EBB4AF-A5E0-4AB6-BCF2-B336A63B7E6E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Педагоги и специалисты</a:t>
          </a:r>
          <a:endParaRPr lang="ru-RU" b="1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390F51-0B4F-46B3-B685-07B1DDFEDC67}" type="parTrans" cxnId="{C3658862-01B3-47BB-B680-75FFB6B4A426}">
      <dgm:prSet/>
      <dgm:spPr/>
      <dgm:t>
        <a:bodyPr/>
        <a:lstStyle/>
        <a:p>
          <a:endParaRPr lang="ru-RU"/>
        </a:p>
      </dgm:t>
    </dgm:pt>
    <dgm:pt modelId="{6EAF99E1-5927-4306-99B9-6E2DA6986C4D}" type="sibTrans" cxnId="{C3658862-01B3-47BB-B680-75FFB6B4A426}">
      <dgm:prSet/>
      <dgm:spPr/>
      <dgm:t>
        <a:bodyPr/>
        <a:lstStyle/>
        <a:p>
          <a:endParaRPr lang="ru-RU"/>
        </a:p>
      </dgm:t>
    </dgm:pt>
    <dgm:pt modelId="{CEB4C492-0E5B-4D13-8B35-0C5D45B27C99}" type="pres">
      <dgm:prSet presAssocID="{131AB969-EA2F-497D-9E5F-A1E9CE69AAF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996402-BFE0-4382-BEAE-459B2D844AF7}" type="pres">
      <dgm:prSet presAssocID="{0C66A459-DCA2-4377-9EB2-8182B93EEE3B}" presName="centerShape" presStyleLbl="node0" presStyleIdx="0" presStyleCnt="1" custScaleX="123662" custScaleY="127411"/>
      <dgm:spPr/>
      <dgm:t>
        <a:bodyPr/>
        <a:lstStyle/>
        <a:p>
          <a:endParaRPr lang="ru-RU"/>
        </a:p>
      </dgm:t>
    </dgm:pt>
    <dgm:pt modelId="{367BFF59-F63F-4948-9202-F4EF9BBAF754}" type="pres">
      <dgm:prSet presAssocID="{D170ECDF-9F19-4C3E-8E8A-58663EEEA4D8}" presName="parTrans" presStyleLbl="bgSibTrans2D1" presStyleIdx="0" presStyleCnt="3" custLinFactNeighborX="-6994" custLinFactNeighborY="89834"/>
      <dgm:spPr/>
      <dgm:t>
        <a:bodyPr/>
        <a:lstStyle/>
        <a:p>
          <a:endParaRPr lang="ru-RU"/>
        </a:p>
      </dgm:t>
    </dgm:pt>
    <dgm:pt modelId="{418701B0-5B6A-4F09-9CDA-F9FB8B1F871A}" type="pres">
      <dgm:prSet presAssocID="{FD516EB9-69CD-4CE0-A0F8-36B9D4FE8A25}" presName="node" presStyleLbl="node1" presStyleIdx="0" presStyleCnt="3" custScaleX="128942" custScaleY="121601" custRadScaleRad="105065" custRadScaleInc="32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D65B58-E3E2-4373-826F-4F33CD62F128}" type="pres">
      <dgm:prSet presAssocID="{2DC1FFF3-1E57-4373-9D55-F7A379BDBD97}" presName="parTrans" presStyleLbl="bgSibTrans2D1" presStyleIdx="1" presStyleCnt="3" custLinFactNeighborX="-3855" custLinFactNeighborY="40924"/>
      <dgm:spPr/>
      <dgm:t>
        <a:bodyPr/>
        <a:lstStyle/>
        <a:p>
          <a:endParaRPr lang="ru-RU"/>
        </a:p>
      </dgm:t>
    </dgm:pt>
    <dgm:pt modelId="{4F516788-270A-42DE-9566-827AE86E8A3C}" type="pres">
      <dgm:prSet presAssocID="{46C015DE-BC2D-4530-A773-707F76905BD9}" presName="node" presStyleLbl="node1" presStyleIdx="1" presStyleCnt="3" custScaleX="133873" custScaleY="1071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8C244B-E65B-48F4-A1D4-B14295C3E3AF}" type="pres">
      <dgm:prSet presAssocID="{4E390F51-0B4F-46B3-B685-07B1DDFEDC67}" presName="parTrans" presStyleLbl="bgSibTrans2D1" presStyleIdx="2" presStyleCnt="3" custLinFactY="11501" custLinFactNeighborX="8997" custLinFactNeighborY="100000"/>
      <dgm:spPr/>
      <dgm:t>
        <a:bodyPr/>
        <a:lstStyle/>
        <a:p>
          <a:endParaRPr lang="ru-RU"/>
        </a:p>
      </dgm:t>
    </dgm:pt>
    <dgm:pt modelId="{5D858E0B-770D-41F5-BB7D-3B0F69BF8F14}" type="pres">
      <dgm:prSet presAssocID="{D1EBB4AF-A5E0-4AB6-BCF2-B336A63B7E6E}" presName="node" presStyleLbl="node1" presStyleIdx="2" presStyleCnt="3" custScaleX="131159" custScaleY="112643" custRadScaleRad="106880" custRadScaleInc="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85C194-7932-4726-8D26-FF5F52A3119A}" type="presOf" srcId="{4E390F51-0B4F-46B3-B685-07B1DDFEDC67}" destId="{F98C244B-E65B-48F4-A1D4-B14295C3E3AF}" srcOrd="0" destOrd="0" presId="urn:microsoft.com/office/officeart/2005/8/layout/radial4"/>
    <dgm:cxn modelId="{F60B23F0-9B1D-4B62-9EF6-A044F7858699}" type="presOf" srcId="{D1EBB4AF-A5E0-4AB6-BCF2-B336A63B7E6E}" destId="{5D858E0B-770D-41F5-BB7D-3B0F69BF8F14}" srcOrd="0" destOrd="0" presId="urn:microsoft.com/office/officeart/2005/8/layout/radial4"/>
    <dgm:cxn modelId="{C74A77FF-45A0-4589-BD3B-1AA3F6C45AA1}" type="presOf" srcId="{2DC1FFF3-1E57-4373-9D55-F7A379BDBD97}" destId="{06D65B58-E3E2-4373-826F-4F33CD62F128}" srcOrd="0" destOrd="0" presId="urn:microsoft.com/office/officeart/2005/8/layout/radial4"/>
    <dgm:cxn modelId="{F55FC470-064E-4A63-A691-5B763CDA686A}" srcId="{0C66A459-DCA2-4377-9EB2-8182B93EEE3B}" destId="{46C015DE-BC2D-4530-A773-707F76905BD9}" srcOrd="1" destOrd="0" parTransId="{2DC1FFF3-1E57-4373-9D55-F7A379BDBD97}" sibTransId="{9C12E530-716F-4041-98D1-24BA019F8B1E}"/>
    <dgm:cxn modelId="{13E67D9A-3325-4995-8C41-F309871DE083}" srcId="{131AB969-EA2F-497D-9E5F-A1E9CE69AAF9}" destId="{0C66A459-DCA2-4377-9EB2-8182B93EEE3B}" srcOrd="0" destOrd="0" parTransId="{E924B827-F411-4AA1-B8F3-59973D7DA7D1}" sibTransId="{60A82B2E-5509-4562-AEAD-046DA56C6E9A}"/>
    <dgm:cxn modelId="{7F0D434F-0D40-426B-9E11-7E507B68F9A2}" type="presOf" srcId="{46C015DE-BC2D-4530-A773-707F76905BD9}" destId="{4F516788-270A-42DE-9566-827AE86E8A3C}" srcOrd="0" destOrd="0" presId="urn:microsoft.com/office/officeart/2005/8/layout/radial4"/>
    <dgm:cxn modelId="{C3658862-01B3-47BB-B680-75FFB6B4A426}" srcId="{0C66A459-DCA2-4377-9EB2-8182B93EEE3B}" destId="{D1EBB4AF-A5E0-4AB6-BCF2-B336A63B7E6E}" srcOrd="2" destOrd="0" parTransId="{4E390F51-0B4F-46B3-B685-07B1DDFEDC67}" sibTransId="{6EAF99E1-5927-4306-99B9-6E2DA6986C4D}"/>
    <dgm:cxn modelId="{3D1F3FDD-9A5E-4281-B993-2C1486823F3B}" srcId="{0C66A459-DCA2-4377-9EB2-8182B93EEE3B}" destId="{FD516EB9-69CD-4CE0-A0F8-36B9D4FE8A25}" srcOrd="0" destOrd="0" parTransId="{D170ECDF-9F19-4C3E-8E8A-58663EEEA4D8}" sibTransId="{43F95C58-3DFF-468D-9F85-F83D66F6FC8D}"/>
    <dgm:cxn modelId="{080D2495-24E9-4BDA-BD73-C1E7DBB3D2F5}" type="presOf" srcId="{FD516EB9-69CD-4CE0-A0F8-36B9D4FE8A25}" destId="{418701B0-5B6A-4F09-9CDA-F9FB8B1F871A}" srcOrd="0" destOrd="0" presId="urn:microsoft.com/office/officeart/2005/8/layout/radial4"/>
    <dgm:cxn modelId="{A5310813-8239-46CD-B29C-EF8F300DA448}" type="presOf" srcId="{D170ECDF-9F19-4C3E-8E8A-58663EEEA4D8}" destId="{367BFF59-F63F-4948-9202-F4EF9BBAF754}" srcOrd="0" destOrd="0" presId="urn:microsoft.com/office/officeart/2005/8/layout/radial4"/>
    <dgm:cxn modelId="{CB72355B-D8D5-4B2A-B962-28B24FD67C99}" type="presOf" srcId="{131AB969-EA2F-497D-9E5F-A1E9CE69AAF9}" destId="{CEB4C492-0E5B-4D13-8B35-0C5D45B27C99}" srcOrd="0" destOrd="0" presId="urn:microsoft.com/office/officeart/2005/8/layout/radial4"/>
    <dgm:cxn modelId="{F84BD04A-77AB-41D1-B0CE-8DD948DFD8F3}" type="presOf" srcId="{0C66A459-DCA2-4377-9EB2-8182B93EEE3B}" destId="{E6996402-BFE0-4382-BEAE-459B2D844AF7}" srcOrd="0" destOrd="0" presId="urn:microsoft.com/office/officeart/2005/8/layout/radial4"/>
    <dgm:cxn modelId="{688A5129-F8D5-4ECD-9969-91B82653DF44}" type="presParOf" srcId="{CEB4C492-0E5B-4D13-8B35-0C5D45B27C99}" destId="{E6996402-BFE0-4382-BEAE-459B2D844AF7}" srcOrd="0" destOrd="0" presId="urn:microsoft.com/office/officeart/2005/8/layout/radial4"/>
    <dgm:cxn modelId="{165B5326-05DB-42A1-B977-95410798A1E1}" type="presParOf" srcId="{CEB4C492-0E5B-4D13-8B35-0C5D45B27C99}" destId="{367BFF59-F63F-4948-9202-F4EF9BBAF754}" srcOrd="1" destOrd="0" presId="urn:microsoft.com/office/officeart/2005/8/layout/radial4"/>
    <dgm:cxn modelId="{7C8BFAF7-5ABE-44F7-ACDA-D4B89CB11B20}" type="presParOf" srcId="{CEB4C492-0E5B-4D13-8B35-0C5D45B27C99}" destId="{418701B0-5B6A-4F09-9CDA-F9FB8B1F871A}" srcOrd="2" destOrd="0" presId="urn:microsoft.com/office/officeart/2005/8/layout/radial4"/>
    <dgm:cxn modelId="{1FFB7CA3-C284-4ED0-8B32-5026C7DBB609}" type="presParOf" srcId="{CEB4C492-0E5B-4D13-8B35-0C5D45B27C99}" destId="{06D65B58-E3E2-4373-826F-4F33CD62F128}" srcOrd="3" destOrd="0" presId="urn:microsoft.com/office/officeart/2005/8/layout/radial4"/>
    <dgm:cxn modelId="{5BF27DBD-654E-4C88-866D-B615B4F2A169}" type="presParOf" srcId="{CEB4C492-0E5B-4D13-8B35-0C5D45B27C99}" destId="{4F516788-270A-42DE-9566-827AE86E8A3C}" srcOrd="4" destOrd="0" presId="urn:microsoft.com/office/officeart/2005/8/layout/radial4"/>
    <dgm:cxn modelId="{D5E6F5E7-80CC-4B3E-9F3D-8EA10131D664}" type="presParOf" srcId="{CEB4C492-0E5B-4D13-8B35-0C5D45B27C99}" destId="{F98C244B-E65B-48F4-A1D4-B14295C3E3AF}" srcOrd="5" destOrd="0" presId="urn:microsoft.com/office/officeart/2005/8/layout/radial4"/>
    <dgm:cxn modelId="{1C2EDD94-F7FF-43E1-94BD-593B7F624902}" type="presParOf" srcId="{CEB4C492-0E5B-4D13-8B35-0C5D45B27C99}" destId="{5D858E0B-770D-41F5-BB7D-3B0F69BF8F14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D26447-90DF-4412-8D0E-0537686C4CC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E4E03C-EFB6-4995-BAAC-5DF0367420F6}">
      <dgm:prSet phldrT="[Текст]" custT="1"/>
      <dgm:spPr>
        <a:xfrm>
          <a:off x="1600199" y="0"/>
          <a:ext cx="3886200" cy="3200399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ru-RU" sz="2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 Math" pitchFamily="18" charset="0"/>
              <a:ea typeface="Cambria Math" pitchFamily="18" charset="0"/>
              <a:cs typeface="+mn-cs"/>
            </a:rPr>
            <a:t>Подготовительный (диагностический)</a:t>
          </a:r>
        </a:p>
        <a:p>
          <a:pPr algn="ctr"/>
          <a:r>
            <a:rPr lang="ru-RU" sz="2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 Math" pitchFamily="18" charset="0"/>
              <a:ea typeface="Cambria Math" pitchFamily="18" charset="0"/>
              <a:cs typeface="+mn-cs"/>
            </a:rPr>
            <a:t>(сентябрь - октябрь)</a:t>
          </a:r>
        </a:p>
      </dgm:t>
    </dgm:pt>
    <dgm:pt modelId="{EA041117-80F3-42DF-9B0D-52CEC3817693}" type="parTrans" cxnId="{9C238077-461B-469E-8344-D8E5C402824C}">
      <dgm:prSet/>
      <dgm:spPr/>
      <dgm:t>
        <a:bodyPr/>
        <a:lstStyle/>
        <a:p>
          <a:pPr algn="ctr"/>
          <a:endParaRPr lang="ru-RU"/>
        </a:p>
      </dgm:t>
    </dgm:pt>
    <dgm:pt modelId="{27821DAE-3B7C-4689-B8F6-3D446DFC2A72}" type="sibTrans" cxnId="{9C238077-461B-469E-8344-D8E5C402824C}">
      <dgm:prSet/>
      <dgm:spPr/>
      <dgm:t>
        <a:bodyPr/>
        <a:lstStyle/>
        <a:p>
          <a:pPr algn="ctr"/>
          <a:endParaRPr lang="ru-RU"/>
        </a:p>
      </dgm:t>
    </dgm:pt>
    <dgm:pt modelId="{56DEC79F-6175-4DBD-8669-BB0C3732E507}">
      <dgm:prSet phldrT="[Текст]" custT="1"/>
      <dgm:spPr>
        <a:xfrm>
          <a:off x="1600199" y="960122"/>
          <a:ext cx="3886200" cy="208025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ru-RU" sz="2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 Math" pitchFamily="18" charset="0"/>
              <a:ea typeface="Cambria Math" pitchFamily="18" charset="0"/>
              <a:cs typeface="+mn-cs"/>
            </a:rPr>
            <a:t>Основной</a:t>
          </a:r>
        </a:p>
        <a:p>
          <a:pPr algn="ctr"/>
          <a:r>
            <a:rPr lang="ru-RU" sz="2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 Math" pitchFamily="18" charset="0"/>
              <a:ea typeface="Cambria Math" pitchFamily="18" charset="0"/>
              <a:cs typeface="+mn-cs"/>
            </a:rPr>
            <a:t>(ноябрь - апрель)</a:t>
          </a:r>
        </a:p>
      </dgm:t>
    </dgm:pt>
    <dgm:pt modelId="{20B74A6A-489C-455C-9C59-05ACCB5A191E}" type="parTrans" cxnId="{A6B50313-4107-4A2A-AF2A-254FC7DE9AEC}">
      <dgm:prSet/>
      <dgm:spPr/>
      <dgm:t>
        <a:bodyPr/>
        <a:lstStyle/>
        <a:p>
          <a:pPr algn="ctr"/>
          <a:endParaRPr lang="ru-RU"/>
        </a:p>
      </dgm:t>
    </dgm:pt>
    <dgm:pt modelId="{FB3B950C-0E61-4776-8A53-9B30A80AB3AF}" type="sibTrans" cxnId="{A6B50313-4107-4A2A-AF2A-254FC7DE9AEC}">
      <dgm:prSet/>
      <dgm:spPr/>
      <dgm:t>
        <a:bodyPr/>
        <a:lstStyle/>
        <a:p>
          <a:pPr algn="ctr"/>
          <a:endParaRPr lang="ru-RU"/>
        </a:p>
      </dgm:t>
    </dgm:pt>
    <dgm:pt modelId="{F7880808-AAD8-476B-B07A-D94A99272A75}">
      <dgm:prSet phldrT="[Текст]" custT="1"/>
      <dgm:spPr>
        <a:xfrm>
          <a:off x="1600199" y="1920240"/>
          <a:ext cx="3886200" cy="960119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ctr"/>
          <a:r>
            <a:rPr lang="ru-RU" sz="2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 Math" pitchFamily="18" charset="0"/>
              <a:ea typeface="Cambria Math" pitchFamily="18" charset="0"/>
              <a:cs typeface="+mn-cs"/>
            </a:rPr>
            <a:t>Обобщающий (итоговый)</a:t>
          </a:r>
        </a:p>
        <a:p>
          <a:pPr algn="ctr"/>
          <a:r>
            <a:rPr lang="ru-RU" sz="2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 Math" pitchFamily="18" charset="0"/>
              <a:ea typeface="Cambria Math" pitchFamily="18" charset="0"/>
              <a:cs typeface="+mn-cs"/>
            </a:rPr>
            <a:t>(май)</a:t>
          </a:r>
        </a:p>
      </dgm:t>
    </dgm:pt>
    <dgm:pt modelId="{22AD3C4B-55D0-42BF-9F7C-5D00D656C2C7}" type="parTrans" cxnId="{B27A0BF2-DF1D-49AE-A97A-AEE51458D355}">
      <dgm:prSet/>
      <dgm:spPr/>
      <dgm:t>
        <a:bodyPr/>
        <a:lstStyle/>
        <a:p>
          <a:pPr algn="ctr"/>
          <a:endParaRPr lang="ru-RU"/>
        </a:p>
      </dgm:t>
    </dgm:pt>
    <dgm:pt modelId="{0F5C3DB3-B353-4967-8EB3-4B8E44A2C609}" type="sibTrans" cxnId="{B27A0BF2-DF1D-49AE-A97A-AEE51458D355}">
      <dgm:prSet/>
      <dgm:spPr/>
      <dgm:t>
        <a:bodyPr/>
        <a:lstStyle/>
        <a:p>
          <a:pPr algn="ctr"/>
          <a:endParaRPr lang="ru-RU"/>
        </a:p>
      </dgm:t>
    </dgm:pt>
    <dgm:pt modelId="{98E89352-6F92-47B1-87FB-5E0668E0D0E2}" type="pres">
      <dgm:prSet presAssocID="{DED26447-90DF-4412-8D0E-0537686C4CC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8DB31E-D4EE-425C-80E2-353056D641DB}" type="pres">
      <dgm:prSet presAssocID="{30E4E03C-EFB6-4995-BAAC-5DF0367420F6}" presName="circle1" presStyleLbl="node1" presStyleIdx="0" presStyleCnt="3" custLinFactNeighborX="3397" custLinFactNeighborY="0"/>
      <dgm:spPr>
        <a:xfrm>
          <a:off x="65320" y="-43557"/>
          <a:ext cx="3200399" cy="3200399"/>
        </a:xfrm>
        <a:prstGeom prst="pie">
          <a:avLst>
            <a:gd name="adj1" fmla="val 5400000"/>
            <a:gd name="adj2" fmla="val 1620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01A54594-02A3-42F0-ABC6-CAD0679BAA00}" type="pres">
      <dgm:prSet presAssocID="{30E4E03C-EFB6-4995-BAAC-5DF0367420F6}" presName="space" presStyleCnt="0"/>
      <dgm:spPr/>
    </dgm:pt>
    <dgm:pt modelId="{C19A1868-6640-4E07-A0D6-89A9E70CBDDA}" type="pres">
      <dgm:prSet presAssocID="{30E4E03C-EFB6-4995-BAAC-5DF0367420F6}" presName="rect1" presStyleLbl="alignAcc1" presStyleIdx="0" presStyleCnt="3" custLinFactNeighborX="94"/>
      <dgm:spPr/>
      <dgm:t>
        <a:bodyPr/>
        <a:lstStyle/>
        <a:p>
          <a:endParaRPr lang="ru-RU"/>
        </a:p>
      </dgm:t>
    </dgm:pt>
    <dgm:pt modelId="{617F29C0-D0B9-495A-B57A-004E5B9799DC}" type="pres">
      <dgm:prSet presAssocID="{56DEC79F-6175-4DBD-8669-BB0C3732E507}" presName="vertSpace2" presStyleLbl="node1" presStyleIdx="0" presStyleCnt="3"/>
      <dgm:spPr/>
    </dgm:pt>
    <dgm:pt modelId="{FB2D8D46-1B4C-4A60-9759-98A35A18AC27}" type="pres">
      <dgm:prSet presAssocID="{56DEC79F-6175-4DBD-8669-BB0C3732E507}" presName="circle2" presStyleLbl="node1" presStyleIdx="1" presStyleCnt="3"/>
      <dgm:spPr>
        <a:xfrm>
          <a:off x="560071" y="960122"/>
          <a:ext cx="2080257" cy="2080257"/>
        </a:xfrm>
        <a:prstGeom prst="pie">
          <a:avLst>
            <a:gd name="adj1" fmla="val 5400000"/>
            <a:gd name="adj2" fmla="val 1620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5F9C0909-4459-47A7-ADBA-47C7E9594D10}" type="pres">
      <dgm:prSet presAssocID="{56DEC79F-6175-4DBD-8669-BB0C3732E507}" presName="rect2" presStyleLbl="alignAcc1" presStyleIdx="1" presStyleCnt="3" custLinFactNeighborX="1401" custLinFactNeighborY="1709"/>
      <dgm:spPr/>
      <dgm:t>
        <a:bodyPr/>
        <a:lstStyle/>
        <a:p>
          <a:endParaRPr lang="ru-RU"/>
        </a:p>
      </dgm:t>
    </dgm:pt>
    <dgm:pt modelId="{E4737C73-2A9D-4DC4-89A2-D8C35083C5D7}" type="pres">
      <dgm:prSet presAssocID="{F7880808-AAD8-476B-B07A-D94A99272A75}" presName="vertSpace3" presStyleLbl="node1" presStyleIdx="1" presStyleCnt="3"/>
      <dgm:spPr/>
    </dgm:pt>
    <dgm:pt modelId="{DB10B5B5-1BC2-4518-A820-56DE1C3DC47C}" type="pres">
      <dgm:prSet presAssocID="{F7880808-AAD8-476B-B07A-D94A99272A75}" presName="circle3" presStyleLbl="node1" presStyleIdx="2" presStyleCnt="3"/>
      <dgm:spPr>
        <a:xfrm>
          <a:off x="1120140" y="1920240"/>
          <a:ext cx="960119" cy="960119"/>
        </a:xfrm>
        <a:prstGeom prst="pie">
          <a:avLst>
            <a:gd name="adj1" fmla="val 5400000"/>
            <a:gd name="adj2" fmla="val 1620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7093646B-5BCC-48A0-91A6-45644EE9AFD5}" type="pres">
      <dgm:prSet presAssocID="{F7880808-AAD8-476B-B07A-D94A99272A75}" presName="rect3" presStyleLbl="alignAcc1" presStyleIdx="2" presStyleCnt="3" custLinFactNeighborX="94" custLinFactNeighborY="14815"/>
      <dgm:spPr/>
      <dgm:t>
        <a:bodyPr/>
        <a:lstStyle/>
        <a:p>
          <a:endParaRPr lang="ru-RU"/>
        </a:p>
      </dgm:t>
    </dgm:pt>
    <dgm:pt modelId="{495DA9D8-6A54-4169-9FB2-F9D99FF297C9}" type="pres">
      <dgm:prSet presAssocID="{30E4E03C-EFB6-4995-BAAC-5DF0367420F6}" presName="rect1ParTxNoCh" presStyleLbl="alignAcc1" presStyleIdx="2" presStyleCnt="3">
        <dgm:presLayoutVars>
          <dgm:chMax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FBB4A324-32ED-49A2-80BE-CC2F117F9FCF}" type="pres">
      <dgm:prSet presAssocID="{56DEC79F-6175-4DBD-8669-BB0C3732E507}" presName="rect2ParTxNoCh" presStyleLbl="alignAcc1" presStyleIdx="2" presStyleCnt="3">
        <dgm:presLayoutVars>
          <dgm:chMax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E36711B9-5847-46BD-A593-3F4E6755CD8D}" type="pres">
      <dgm:prSet presAssocID="{F7880808-AAD8-476B-B07A-D94A99272A75}" presName="rect3ParTxNoCh" presStyleLbl="alignAcc1" presStyleIdx="2" presStyleCnt="3">
        <dgm:presLayoutVars>
          <dgm:chMax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90C7F89B-5B0D-4032-ABD5-71370FC6E755}" type="presOf" srcId="{F7880808-AAD8-476B-B07A-D94A99272A75}" destId="{E36711B9-5847-46BD-A593-3F4E6755CD8D}" srcOrd="1" destOrd="0" presId="urn:microsoft.com/office/officeart/2005/8/layout/target3"/>
    <dgm:cxn modelId="{A3750281-ED98-4C80-A1EC-FDAD12BA194C}" type="presOf" srcId="{F7880808-AAD8-476B-B07A-D94A99272A75}" destId="{7093646B-5BCC-48A0-91A6-45644EE9AFD5}" srcOrd="0" destOrd="0" presId="urn:microsoft.com/office/officeart/2005/8/layout/target3"/>
    <dgm:cxn modelId="{C903AC69-EDB4-4AA8-B0DD-A797380FCF54}" type="presOf" srcId="{30E4E03C-EFB6-4995-BAAC-5DF0367420F6}" destId="{C19A1868-6640-4E07-A0D6-89A9E70CBDDA}" srcOrd="0" destOrd="0" presId="urn:microsoft.com/office/officeart/2005/8/layout/target3"/>
    <dgm:cxn modelId="{1E645067-05AA-4D81-98D9-4705619EBE5D}" type="presOf" srcId="{30E4E03C-EFB6-4995-BAAC-5DF0367420F6}" destId="{495DA9D8-6A54-4169-9FB2-F9D99FF297C9}" srcOrd="1" destOrd="0" presId="urn:microsoft.com/office/officeart/2005/8/layout/target3"/>
    <dgm:cxn modelId="{4490B415-EA26-4616-A7CD-B57C8FE56DB3}" type="presOf" srcId="{DED26447-90DF-4412-8D0E-0537686C4CCC}" destId="{98E89352-6F92-47B1-87FB-5E0668E0D0E2}" srcOrd="0" destOrd="0" presId="urn:microsoft.com/office/officeart/2005/8/layout/target3"/>
    <dgm:cxn modelId="{B27A0BF2-DF1D-49AE-A97A-AEE51458D355}" srcId="{DED26447-90DF-4412-8D0E-0537686C4CCC}" destId="{F7880808-AAD8-476B-B07A-D94A99272A75}" srcOrd="2" destOrd="0" parTransId="{22AD3C4B-55D0-42BF-9F7C-5D00D656C2C7}" sibTransId="{0F5C3DB3-B353-4967-8EB3-4B8E44A2C609}"/>
    <dgm:cxn modelId="{9C238077-461B-469E-8344-D8E5C402824C}" srcId="{DED26447-90DF-4412-8D0E-0537686C4CCC}" destId="{30E4E03C-EFB6-4995-BAAC-5DF0367420F6}" srcOrd="0" destOrd="0" parTransId="{EA041117-80F3-42DF-9B0D-52CEC3817693}" sibTransId="{27821DAE-3B7C-4689-B8F6-3D446DFC2A72}"/>
    <dgm:cxn modelId="{C0F6B130-1728-4D77-A5A7-DA0F82529438}" type="presOf" srcId="{56DEC79F-6175-4DBD-8669-BB0C3732E507}" destId="{FBB4A324-32ED-49A2-80BE-CC2F117F9FCF}" srcOrd="1" destOrd="0" presId="urn:microsoft.com/office/officeart/2005/8/layout/target3"/>
    <dgm:cxn modelId="{E1DBBE61-7211-4CE2-A3E9-ADD912B5C3F5}" type="presOf" srcId="{56DEC79F-6175-4DBD-8669-BB0C3732E507}" destId="{5F9C0909-4459-47A7-ADBA-47C7E9594D10}" srcOrd="0" destOrd="0" presId="urn:microsoft.com/office/officeart/2005/8/layout/target3"/>
    <dgm:cxn modelId="{A6B50313-4107-4A2A-AF2A-254FC7DE9AEC}" srcId="{DED26447-90DF-4412-8D0E-0537686C4CCC}" destId="{56DEC79F-6175-4DBD-8669-BB0C3732E507}" srcOrd="1" destOrd="0" parTransId="{20B74A6A-489C-455C-9C59-05ACCB5A191E}" sibTransId="{FB3B950C-0E61-4776-8A53-9B30A80AB3AF}"/>
    <dgm:cxn modelId="{AF30BEF2-C4A6-4EFD-8F44-0101A9A3BE71}" type="presParOf" srcId="{98E89352-6F92-47B1-87FB-5E0668E0D0E2}" destId="{5A8DB31E-D4EE-425C-80E2-353056D641DB}" srcOrd="0" destOrd="0" presId="urn:microsoft.com/office/officeart/2005/8/layout/target3"/>
    <dgm:cxn modelId="{8CA4E3D2-0263-443C-B664-E287B34AD2BE}" type="presParOf" srcId="{98E89352-6F92-47B1-87FB-5E0668E0D0E2}" destId="{01A54594-02A3-42F0-ABC6-CAD0679BAA00}" srcOrd="1" destOrd="0" presId="urn:microsoft.com/office/officeart/2005/8/layout/target3"/>
    <dgm:cxn modelId="{FB0F77E7-4ED0-4842-80FF-973CCD8A5635}" type="presParOf" srcId="{98E89352-6F92-47B1-87FB-5E0668E0D0E2}" destId="{C19A1868-6640-4E07-A0D6-89A9E70CBDDA}" srcOrd="2" destOrd="0" presId="urn:microsoft.com/office/officeart/2005/8/layout/target3"/>
    <dgm:cxn modelId="{52C68133-C677-4CD5-B647-780513F5124F}" type="presParOf" srcId="{98E89352-6F92-47B1-87FB-5E0668E0D0E2}" destId="{617F29C0-D0B9-495A-B57A-004E5B9799DC}" srcOrd="3" destOrd="0" presId="urn:microsoft.com/office/officeart/2005/8/layout/target3"/>
    <dgm:cxn modelId="{831C4B2C-1B15-48AD-872F-F8CB6680DF5B}" type="presParOf" srcId="{98E89352-6F92-47B1-87FB-5E0668E0D0E2}" destId="{FB2D8D46-1B4C-4A60-9759-98A35A18AC27}" srcOrd="4" destOrd="0" presId="urn:microsoft.com/office/officeart/2005/8/layout/target3"/>
    <dgm:cxn modelId="{D740CDB7-7A7B-4A61-B3A3-8A6A39A0F8B0}" type="presParOf" srcId="{98E89352-6F92-47B1-87FB-5E0668E0D0E2}" destId="{5F9C0909-4459-47A7-ADBA-47C7E9594D10}" srcOrd="5" destOrd="0" presId="urn:microsoft.com/office/officeart/2005/8/layout/target3"/>
    <dgm:cxn modelId="{15261B87-06BF-4B21-A9D6-347F449F16E5}" type="presParOf" srcId="{98E89352-6F92-47B1-87FB-5E0668E0D0E2}" destId="{E4737C73-2A9D-4DC4-89A2-D8C35083C5D7}" srcOrd="6" destOrd="0" presId="urn:microsoft.com/office/officeart/2005/8/layout/target3"/>
    <dgm:cxn modelId="{74D3CA8D-E1FA-4D7E-9724-3E8F841A83F3}" type="presParOf" srcId="{98E89352-6F92-47B1-87FB-5E0668E0D0E2}" destId="{DB10B5B5-1BC2-4518-A820-56DE1C3DC47C}" srcOrd="7" destOrd="0" presId="urn:microsoft.com/office/officeart/2005/8/layout/target3"/>
    <dgm:cxn modelId="{44DB9F63-307F-49BC-9457-5FCD1871BB98}" type="presParOf" srcId="{98E89352-6F92-47B1-87FB-5E0668E0D0E2}" destId="{7093646B-5BCC-48A0-91A6-45644EE9AFD5}" srcOrd="8" destOrd="0" presId="urn:microsoft.com/office/officeart/2005/8/layout/target3"/>
    <dgm:cxn modelId="{F7696094-BAAD-4AF8-A8EE-9A6D275D8F92}" type="presParOf" srcId="{98E89352-6F92-47B1-87FB-5E0668E0D0E2}" destId="{495DA9D8-6A54-4169-9FB2-F9D99FF297C9}" srcOrd="9" destOrd="0" presId="urn:microsoft.com/office/officeart/2005/8/layout/target3"/>
    <dgm:cxn modelId="{DA2BFA17-228B-48F3-A2AB-4AB36F807DB5}" type="presParOf" srcId="{98E89352-6F92-47B1-87FB-5E0668E0D0E2}" destId="{FBB4A324-32ED-49A2-80BE-CC2F117F9FCF}" srcOrd="10" destOrd="0" presId="urn:microsoft.com/office/officeart/2005/8/layout/target3"/>
    <dgm:cxn modelId="{97DC8B75-5B6E-4C76-92FA-90FA0730EAC2}" type="presParOf" srcId="{98E89352-6F92-47B1-87FB-5E0668E0D0E2}" destId="{E36711B9-5847-46BD-A593-3F4E6755CD8D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996402-BFE0-4382-BEAE-459B2D844AF7}">
      <dsp:nvSpPr>
        <dsp:cNvPr id="0" name=""/>
        <dsp:cNvSpPr/>
      </dsp:nvSpPr>
      <dsp:spPr>
        <a:xfrm>
          <a:off x="2293112" y="2316700"/>
          <a:ext cx="2615962" cy="269526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Родительский клуб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«Радость общения»</a:t>
          </a:r>
          <a:endParaRPr lang="ru-RU" sz="2400" kern="1200" dirty="0"/>
        </a:p>
      </dsp:txBody>
      <dsp:txXfrm>
        <a:off x="2676211" y="2711413"/>
        <a:ext cx="1849764" cy="1905843"/>
      </dsp:txXfrm>
    </dsp:sp>
    <dsp:sp modelId="{367BFF59-F63F-4948-9202-F4EF9BBAF754}">
      <dsp:nvSpPr>
        <dsp:cNvPr id="0" name=""/>
        <dsp:cNvSpPr/>
      </dsp:nvSpPr>
      <dsp:spPr>
        <a:xfrm rot="13058021">
          <a:off x="875641" y="2531811"/>
          <a:ext cx="1658345" cy="60289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8701B0-5B6A-4F09-9CDA-F9FB8B1F871A}">
      <dsp:nvSpPr>
        <dsp:cNvPr id="0" name=""/>
        <dsp:cNvSpPr/>
      </dsp:nvSpPr>
      <dsp:spPr>
        <a:xfrm>
          <a:off x="-131485" y="807854"/>
          <a:ext cx="2591273" cy="195499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Педагог-психолог</a:t>
          </a:r>
          <a:endParaRPr lang="ru-RU" sz="33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-74225" y="865114"/>
        <a:ext cx="2476753" cy="1840476"/>
      </dsp:txXfrm>
    </dsp:sp>
    <dsp:sp modelId="{06D65B58-E3E2-4373-826F-4F33CD62F128}">
      <dsp:nvSpPr>
        <dsp:cNvPr id="0" name=""/>
        <dsp:cNvSpPr/>
      </dsp:nvSpPr>
      <dsp:spPr>
        <a:xfrm rot="16200000">
          <a:off x="2772900" y="1403569"/>
          <a:ext cx="1537819" cy="60289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516788-270A-42DE-9566-827AE86E8A3C}">
      <dsp:nvSpPr>
        <dsp:cNvPr id="0" name=""/>
        <dsp:cNvSpPr/>
      </dsp:nvSpPr>
      <dsp:spPr>
        <a:xfrm>
          <a:off x="2255909" y="-171657"/>
          <a:ext cx="2690368" cy="1722070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Родители</a:t>
          </a:r>
          <a:endParaRPr lang="ru-RU" sz="33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06347" y="-121219"/>
        <a:ext cx="2589492" cy="1621194"/>
      </dsp:txXfrm>
    </dsp:sp>
    <dsp:sp modelId="{F98C244B-E65B-48F4-A1D4-B14295C3E3AF}">
      <dsp:nvSpPr>
        <dsp:cNvPr id="0" name=""/>
        <dsp:cNvSpPr/>
      </dsp:nvSpPr>
      <dsp:spPr>
        <a:xfrm rot="19392282">
          <a:off x="4719700" y="2699537"/>
          <a:ext cx="1626729" cy="60289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858E0B-770D-41F5-BB7D-3B0F69BF8F14}">
      <dsp:nvSpPr>
        <dsp:cNvPr id="0" name=""/>
        <dsp:cNvSpPr/>
      </dsp:nvSpPr>
      <dsp:spPr>
        <a:xfrm>
          <a:off x="4720122" y="936092"/>
          <a:ext cx="2635827" cy="1810977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Педагоги и специалисты</a:t>
          </a:r>
          <a:endParaRPr lang="ru-RU" sz="3300" b="1" kern="1200" dirty="0">
            <a:solidFill>
              <a:srgbClr val="00206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73164" y="989134"/>
        <a:ext cx="2529743" cy="17048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8DB31E-D4EE-425C-80E2-353056D641DB}">
      <dsp:nvSpPr>
        <dsp:cNvPr id="0" name=""/>
        <dsp:cNvSpPr/>
      </dsp:nvSpPr>
      <dsp:spPr>
        <a:xfrm>
          <a:off x="110075" y="0"/>
          <a:ext cx="3240359" cy="3240359"/>
        </a:xfrm>
        <a:prstGeom prst="pie">
          <a:avLst>
            <a:gd name="adj1" fmla="val 5400000"/>
            <a:gd name="adj2" fmla="val 1620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9A1868-6640-4E07-A0D6-89A9E70CBDDA}">
      <dsp:nvSpPr>
        <dsp:cNvPr id="0" name=""/>
        <dsp:cNvSpPr/>
      </dsp:nvSpPr>
      <dsp:spPr>
        <a:xfrm>
          <a:off x="1620179" y="0"/>
          <a:ext cx="5508612" cy="3240359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 Math" pitchFamily="18" charset="0"/>
              <a:ea typeface="Cambria Math" pitchFamily="18" charset="0"/>
              <a:cs typeface="+mn-cs"/>
            </a:rPr>
            <a:t>Подготовительный (диагностический)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 Math" pitchFamily="18" charset="0"/>
              <a:ea typeface="Cambria Math" pitchFamily="18" charset="0"/>
              <a:cs typeface="+mn-cs"/>
            </a:rPr>
            <a:t>(сентябрь - октябрь)</a:t>
          </a:r>
        </a:p>
      </dsp:txBody>
      <dsp:txXfrm>
        <a:off x="1620179" y="0"/>
        <a:ext cx="5508612" cy="972110"/>
      </dsp:txXfrm>
    </dsp:sp>
    <dsp:sp modelId="{FB2D8D46-1B4C-4A60-9759-98A35A18AC27}">
      <dsp:nvSpPr>
        <dsp:cNvPr id="0" name=""/>
        <dsp:cNvSpPr/>
      </dsp:nvSpPr>
      <dsp:spPr>
        <a:xfrm>
          <a:off x="567064" y="972110"/>
          <a:ext cx="2106231" cy="2106231"/>
        </a:xfrm>
        <a:prstGeom prst="pie">
          <a:avLst>
            <a:gd name="adj1" fmla="val 5400000"/>
            <a:gd name="adj2" fmla="val 1620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9C0909-4459-47A7-ADBA-47C7E9594D10}">
      <dsp:nvSpPr>
        <dsp:cNvPr id="0" name=""/>
        <dsp:cNvSpPr/>
      </dsp:nvSpPr>
      <dsp:spPr>
        <a:xfrm>
          <a:off x="1620179" y="1008105"/>
          <a:ext cx="5508612" cy="2106231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 Math" pitchFamily="18" charset="0"/>
              <a:ea typeface="Cambria Math" pitchFamily="18" charset="0"/>
              <a:cs typeface="+mn-cs"/>
            </a:rPr>
            <a:t>Основной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 Math" pitchFamily="18" charset="0"/>
              <a:ea typeface="Cambria Math" pitchFamily="18" charset="0"/>
              <a:cs typeface="+mn-cs"/>
            </a:rPr>
            <a:t>(ноябрь - апрель)</a:t>
          </a:r>
        </a:p>
      </dsp:txBody>
      <dsp:txXfrm>
        <a:off x="1620179" y="1008105"/>
        <a:ext cx="5508612" cy="972106"/>
      </dsp:txXfrm>
    </dsp:sp>
    <dsp:sp modelId="{DB10B5B5-1BC2-4518-A820-56DE1C3DC47C}">
      <dsp:nvSpPr>
        <dsp:cNvPr id="0" name=""/>
        <dsp:cNvSpPr/>
      </dsp:nvSpPr>
      <dsp:spPr>
        <a:xfrm>
          <a:off x="1134126" y="1944216"/>
          <a:ext cx="972107" cy="972107"/>
        </a:xfrm>
        <a:prstGeom prst="pie">
          <a:avLst>
            <a:gd name="adj1" fmla="val 5400000"/>
            <a:gd name="adj2" fmla="val 1620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93646B-5BCC-48A0-91A6-45644EE9AFD5}">
      <dsp:nvSpPr>
        <dsp:cNvPr id="0" name=""/>
        <dsp:cNvSpPr/>
      </dsp:nvSpPr>
      <dsp:spPr>
        <a:xfrm>
          <a:off x="1620179" y="2088234"/>
          <a:ext cx="5508612" cy="972107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 Math" pitchFamily="18" charset="0"/>
              <a:ea typeface="Cambria Math" pitchFamily="18" charset="0"/>
              <a:cs typeface="+mn-cs"/>
            </a:rPr>
            <a:t>Обобщающий (итоговый)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 Math" pitchFamily="18" charset="0"/>
              <a:ea typeface="Cambria Math" pitchFamily="18" charset="0"/>
              <a:cs typeface="+mn-cs"/>
            </a:rPr>
            <a:t>(май)</a:t>
          </a:r>
        </a:p>
      </dsp:txBody>
      <dsp:txXfrm>
        <a:off x="1620179" y="2088234"/>
        <a:ext cx="5508612" cy="9721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D:\Documents\ВСЁ за 2012-2013 гг\Картинки, фоны\фоны\81701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55676" y="1916832"/>
            <a:ext cx="7272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Cambria Math" pitchFamily="18" charset="0"/>
                <a:ea typeface="Cambria Math" pitchFamily="18" charset="0"/>
              </a:rPr>
              <a:t>Тема проекта:</a:t>
            </a:r>
            <a:r>
              <a:rPr lang="ru-RU" sz="2400" dirty="0">
                <a:latin typeface="Cambria Math" pitchFamily="18" charset="0"/>
                <a:ea typeface="Cambria Math" pitchFamily="18" charset="0"/>
              </a:rPr>
              <a:t> 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Родительский клуб «Радость общения» как эффективная форма взаимодействия с семьёй по формированию психологического здоровья детей дошкольного возраста.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332656"/>
            <a:ext cx="6696744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Муниципальное бюджетное дошкольное образовательное учреждение детский сад </a:t>
            </a:r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комбинированного вида № 37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г. Новочеркасск</a:t>
            </a:r>
            <a:endParaRPr lang="ru-RU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92080" y="5373215"/>
            <a:ext cx="3600400" cy="11782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Автор проекта: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                      Нистратова Н.А.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                      педагог-психолог </a:t>
            </a:r>
            <a:endParaRPr lang="ru-RU" sz="2000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026" name="Picture 2" descr="D:\Pictures\Картинки, рамки, фоны\КАРТИНКИ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194968"/>
            <a:ext cx="2575363" cy="2356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879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D:\Documents\ВСЁ за 2012-2013 гг\Картинки, фоны\фоны\81701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03648" y="188641"/>
          <a:ext cx="7560840" cy="6534912"/>
        </p:xfrm>
        <a:graphic>
          <a:graphicData uri="http://schemas.openxmlformats.org/drawingml/2006/table">
            <a:tbl>
              <a:tblPr/>
              <a:tblGrid>
                <a:gridCol w="4968552"/>
                <a:gridCol w="1224136"/>
                <a:gridCol w="1368152"/>
              </a:tblGrid>
              <a:tr h="11842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latin typeface="Times New Roman"/>
                          <a:ea typeface="Calibri"/>
                          <a:cs typeface="Times New Roman"/>
                        </a:rPr>
                        <a:t>4. «Наши эмоции. Радуга эмоций»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Цель: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повышение педагогической  культуры родителей в вопросах развития и воспитания детей, выработка новых навыков взаимодействия с ребенком, осознание того, что обогащая эмоциональный опыт ребенка, они помогают ему понимать самого себя и свои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переживания.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600" marR="24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родители, педагоги, педагог-психолог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600" marR="24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семинар-практикум, творческая мастерская, памятки для родителей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600" marR="24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>
                          <a:latin typeface="Times New Roman"/>
                          <a:ea typeface="Times New Roman"/>
                          <a:cs typeface="Times New Roman"/>
                        </a:rPr>
                        <a:t>5. «Внимание: Гиперактивный ребенок!»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Цель: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помочь родителям понять характер взаимодействия с особым ребенком, обучение эффективным способам взаимодействия с ним.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600" marR="24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родители, педагоги, педагог- психолог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600" marR="24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обучающий семинар с элементами тренинга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600" marR="24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>
                          <a:latin typeface="Times New Roman"/>
                          <a:ea typeface="Times New Roman"/>
                          <a:cs typeface="Times New Roman"/>
                        </a:rPr>
                        <a:t>6. «Маленькие агрессоры. Кто они?»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Цель: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повышение родительской компетентности в понимании природы внутренних переживаний и потребностей ребенка. Обучение эффективным способам взаимодействия с ним.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600" marR="24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родители, педагоги, педагог-психолог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600" marR="24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практическое занятие с элементами тренинга,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буклеты,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600" marR="24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>
                          <a:latin typeface="Times New Roman"/>
                          <a:ea typeface="Times New Roman"/>
                          <a:cs typeface="Times New Roman"/>
                        </a:rPr>
                        <a:t>7. «Играя, обучаем вместе»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Цель: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показать</a:t>
                      </a: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необходимость совместной  обучающей деятельности родителей и детей, обучение практическим приемам        </a:t>
                      </a: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формирования навыков сотрудничества с детьми.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600" marR="24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родители, педагоги, педагог-психолог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600" marR="24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практическое занятие с элементами тренинга,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буклеты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600" marR="24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8. итоговая встреча «Радость общения»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Цель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: обобщение опыта семейного воспитания.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600" marR="24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педагог-психолог, родители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600" marR="24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семейные газеты, альбомы, презентации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600" marR="24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2719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D:\Documents\ВСЁ за 2012-2013 гг\Картинки, фоны\фоны\81701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557671" y="116632"/>
            <a:ext cx="649106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noProof="0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+mj-cs"/>
              </a:rPr>
              <a:t>3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 этап проекта – </a:t>
            </a:r>
            <a:r>
              <a:rPr lang="ru-RU" sz="32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+mj-cs"/>
              </a:rPr>
              <a:t>итоговый  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(май)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783545"/>
            <a:ext cx="74888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оценка 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эффективности реализации проекта (повторное анкетирование и опрос родителей);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обобщение 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опыта работы по вопросам семейного воспитания (организация заключительного мероприятия);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анализ 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перспектив дальнейшего развития проекта.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31640" y="2414761"/>
            <a:ext cx="729789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u="sng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  <a:cs typeface="+mj-cs"/>
              </a:rPr>
              <a:t>Предполагаемый результат реализации  </a:t>
            </a:r>
            <a:r>
              <a:rPr kumimoji="0" lang="ru-RU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проекта</a:t>
            </a:r>
            <a:endParaRPr kumimoji="0" lang="ru-RU" sz="2400" b="1" i="0" u="sng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3072348"/>
            <a:ext cx="77048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ru-RU" sz="2000" dirty="0">
                <a:latin typeface="Cambria Math" pitchFamily="18" charset="0"/>
                <a:ea typeface="Cambria Math" pitchFamily="18" charset="0"/>
              </a:rPr>
              <a:t>Повышение уровня психолого-педагогической компетенции родителей в вопросах оптимизации детско-родительских отношений и формировании психологического здоровья детей дошкольного возраста.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dirty="0">
                <a:latin typeface="Cambria Math" pitchFamily="18" charset="0"/>
                <a:ea typeface="Cambria Math" pitchFamily="18" charset="0"/>
              </a:rPr>
              <a:t>Обобщение и распространение положительного опыта семейного воспитания здорового ребенка.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dirty="0">
                <a:latin typeface="Cambria Math" pitchFamily="18" charset="0"/>
                <a:ea typeface="Cambria Math" pitchFamily="18" charset="0"/>
              </a:rPr>
              <a:t>Активное посещение родителями мероприятий проводимых в дошкольном учреждении.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dirty="0">
                <a:latin typeface="Cambria Math" pitchFamily="18" charset="0"/>
                <a:ea typeface="Cambria Math" pitchFamily="18" charset="0"/>
              </a:rPr>
              <a:t>Создание информационного банка по вопросам повышения психологической компетенции родителей (консультации, памятки и рекомендации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, буклеты, 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тренинги и семинары-практикумы).</a:t>
            </a:r>
          </a:p>
        </p:txBody>
      </p:sp>
    </p:spTree>
    <p:extLst>
      <p:ext uri="{BB962C8B-B14F-4D97-AF65-F5344CB8AC3E}">
        <p14:creationId xmlns:p14="http://schemas.microsoft.com/office/powerpoint/2010/main" xmlns="" val="332719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D:\Documents\ВСЁ за 2012-2013 гг\Картинки, фоны\фоны\81701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547664" y="260648"/>
            <a:ext cx="729789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+mj-cs"/>
              </a:rPr>
              <a:t>Список литературы:</a:t>
            </a:r>
            <a:endParaRPr kumimoji="0" lang="ru-RU" sz="2400" b="1" i="0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39652" y="1052736"/>
            <a:ext cx="751391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dirty="0" err="1">
                <a:latin typeface="Cambria Math" pitchFamily="18" charset="0"/>
                <a:ea typeface="Cambria Math" pitchFamily="18" charset="0"/>
              </a:rPr>
              <a:t>Арнаутова</a:t>
            </a:r>
            <a:r>
              <a:rPr lang="ru-RU" dirty="0">
                <a:latin typeface="Cambria Math" pitchFamily="18" charset="0"/>
                <a:ea typeface="Cambria Math" pitchFamily="18" charset="0"/>
              </a:rPr>
              <a:t> Е.П. Планируем работу с семьей //Управление ДОУ. 2002. №4. с.10-18.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>
                <a:latin typeface="Cambria Math" pitchFamily="18" charset="0"/>
                <a:ea typeface="Cambria Math" pitchFamily="18" charset="0"/>
              </a:rPr>
              <a:t>Белая К.Ю. О нетрадиционных формах работы // Дошкольное воспитание. 1990, №12. с. 27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err="1">
                <a:latin typeface="Cambria Math" pitchFamily="18" charset="0"/>
                <a:ea typeface="Cambria Math" pitchFamily="18" charset="0"/>
              </a:rPr>
              <a:t>Божович</a:t>
            </a:r>
            <a:r>
              <a:rPr lang="ru-RU" dirty="0">
                <a:latin typeface="Cambria Math" pitchFamily="18" charset="0"/>
                <a:ea typeface="Cambria Math" pitchFamily="18" charset="0"/>
              </a:rPr>
              <a:t> Л.И. Личность и её формирование в детском возрасте. М,:АПНСССР,1968.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err="1">
                <a:latin typeface="Cambria Math" pitchFamily="18" charset="0"/>
                <a:ea typeface="Cambria Math" pitchFamily="18" charset="0"/>
              </a:rPr>
              <a:t>Гиппенрейтер</a:t>
            </a:r>
            <a:r>
              <a:rPr lang="ru-RU" dirty="0">
                <a:latin typeface="Cambria Math" pitchFamily="18" charset="0"/>
                <a:ea typeface="Cambria Math" pitchFamily="18" charset="0"/>
              </a:rPr>
              <a:t> Ю.Б. Общаться с ребёнком Как? М., «МАСС МЕДИА», 1995.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>
                <a:latin typeface="Cambria Math" pitchFamily="18" charset="0"/>
                <a:ea typeface="Cambria Math" pitchFamily="18" charset="0"/>
              </a:rPr>
              <a:t>Дошкольные учреждения и семья / Под ред. </a:t>
            </a:r>
            <a:r>
              <a:rPr lang="ru-RU" dirty="0" err="1">
                <a:latin typeface="Cambria Math" pitchFamily="18" charset="0"/>
                <a:ea typeface="Cambria Math" pitchFamily="18" charset="0"/>
              </a:rPr>
              <a:t>Т.Н.Дороновой</a:t>
            </a:r>
            <a:r>
              <a:rPr lang="ru-RU" dirty="0">
                <a:latin typeface="Cambria Math" pitchFamily="18" charset="0"/>
                <a:ea typeface="Cambria Math" pitchFamily="18" charset="0"/>
              </a:rPr>
              <a:t> и др. - М.: ЛИНКА-ПРЕСС, 2001.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>
                <a:latin typeface="Cambria Math" pitchFamily="18" charset="0"/>
                <a:ea typeface="Cambria Math" pitchFamily="18" charset="0"/>
              </a:rPr>
              <a:t>Запорожец А.В. Эмоциональное развитие дошкольника. -М.: Педагогика,1985.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>
                <a:latin typeface="Cambria Math" pitchFamily="18" charset="0"/>
                <a:ea typeface="Cambria Math" pitchFamily="18" charset="0"/>
              </a:rPr>
              <a:t>Карпова Е.В., Лютова Е.К. Программа «Я и мой ребёнок». Семейная психология и семейная психотерапия. № 3- 1998.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>
                <a:latin typeface="Cambria Math" pitchFamily="18" charset="0"/>
                <a:ea typeface="Cambria Math" pitchFamily="18" charset="0"/>
              </a:rPr>
              <a:t>Лурье Ж.В., </a:t>
            </a:r>
            <a:r>
              <a:rPr lang="ru-RU" dirty="0" err="1">
                <a:latin typeface="Cambria Math" pitchFamily="18" charset="0"/>
                <a:ea typeface="Cambria Math" pitchFamily="18" charset="0"/>
              </a:rPr>
              <a:t>Семёнова</a:t>
            </a:r>
            <a:r>
              <a:rPr lang="ru-RU" dirty="0">
                <a:latin typeface="Cambria Math" pitchFamily="18" charset="0"/>
                <a:ea typeface="Cambria Math" pitchFamily="18" charset="0"/>
              </a:rPr>
              <a:t> О.Ф. Программа «Осьминоги и </a:t>
            </a:r>
            <a:r>
              <a:rPr lang="ru-RU" dirty="0" err="1">
                <a:latin typeface="Cambria Math" pitchFamily="18" charset="0"/>
                <a:ea typeface="Cambria Math" pitchFamily="18" charset="0"/>
              </a:rPr>
              <a:t>осьминожки</a:t>
            </a:r>
            <a:r>
              <a:rPr lang="ru-RU" dirty="0">
                <a:latin typeface="Cambria Math" pitchFamily="18" charset="0"/>
                <a:ea typeface="Cambria Math" pitchFamily="18" charset="0"/>
              </a:rPr>
              <a:t>». Семейная психология и семейная терапия. № 4- 1999.	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>
                <a:latin typeface="Cambria Math" pitchFamily="18" charset="0"/>
                <a:ea typeface="Cambria Math" pitchFamily="18" charset="0"/>
              </a:rPr>
              <a:t>Лютова Е.К., Монина Г.Б. Тренинг эффективного взаимодействия с детьми. </a:t>
            </a:r>
            <a:r>
              <a:rPr lang="ru-RU" dirty="0" err="1">
                <a:latin typeface="Cambria Math" pitchFamily="18" charset="0"/>
                <a:ea typeface="Cambria Math" pitchFamily="18" charset="0"/>
              </a:rPr>
              <a:t>Санкт-петербург</a:t>
            </a:r>
            <a:r>
              <a:rPr lang="ru-RU" dirty="0">
                <a:latin typeface="Cambria Math" pitchFamily="18" charset="0"/>
                <a:ea typeface="Cambria Math" pitchFamily="18" charset="0"/>
              </a:rPr>
              <a:t>, «Речь», 2001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Cambria Math" pitchFamily="18" charset="0"/>
                <a:ea typeface="Cambria Math" pitchFamily="18" charset="0"/>
              </a:rPr>
              <a:t>Мухина В.С. Детская психология. – </a:t>
            </a:r>
            <a:r>
              <a:rPr lang="ru-RU" dirty="0" err="1">
                <a:latin typeface="Cambria Math" pitchFamily="18" charset="0"/>
                <a:ea typeface="Cambria Math" pitchFamily="18" charset="0"/>
              </a:rPr>
              <a:t>М,:Апрель</a:t>
            </a:r>
            <a:r>
              <a:rPr lang="ru-RU" dirty="0">
                <a:latin typeface="Cambria Math" pitchFamily="18" charset="0"/>
                <a:ea typeface="Cambria Math" pitchFamily="18" charset="0"/>
              </a:rPr>
              <a:t> Пресс, 2000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.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19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D:\Documents\ВСЁ за 2012-2013 гг\Картинки, фоны\фоны\81701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907704" y="1268760"/>
            <a:ext cx="6906570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prstTxWarp prst="textArchUp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+mj-cs"/>
              </a:rPr>
              <a:t>СПАСИБО  за  ВНИМАНИЕ</a:t>
            </a:r>
            <a:endParaRPr kumimoji="0" lang="ru-RU" sz="4400" b="1" i="0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pic>
        <p:nvPicPr>
          <p:cNvPr id="6" name="Picture 2" descr="D:\Pictures\Картинки, рамки, фоны\КАРТИНКИ\Рисунок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932372"/>
            <a:ext cx="3917798" cy="3584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5986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Documents\ВСЁ за 2012-2013 гг\Картинки, фоны\фоны\81701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6627" y="188640"/>
            <a:ext cx="7283152" cy="850106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Актуальность  проекта</a:t>
            </a:r>
            <a:endParaRPr lang="ru-RU" b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82485" y="980728"/>
            <a:ext cx="748883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Проблема сохранения и укрепления  здоровья детей дошкольного возраста (не только физического, но и психологического) всегда стояла остро и не потеряла своей актуальности на сегодняшний день.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 </a:t>
            </a: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В 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основе психологического здоровья лежит эмоциональное развитие ребёнка, на которое огромное влияние оказывают стили воспитания в семье и внутрисемейные детско-родительские отношения. </a:t>
            </a: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endParaRPr lang="ru-RU" sz="2000" dirty="0">
              <a:latin typeface="Cambria Math" pitchFamily="18" charset="0"/>
              <a:ea typeface="Cambria Math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На сегодняшний день «семья» нуждается в повышении психолого-педагогической компетентности родителей на всех этапах дошкольного 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детства. </a:t>
            </a: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Возникла 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необходимость создания 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проекта, нацеленного на помощь 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«семье» 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в  оптимизации детско-родительских отношений, т.е. создание благоприятной атмосферы взаимного доверия и уважения, налаживание эмоциональных отношений в семье.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099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Documents\ВСЁ за 2012-2013 гг\Картинки, фоны\фоны\81701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6894083" cy="850106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Родительский клуб </a:t>
            </a:r>
            <a:br>
              <a:rPr lang="ru-RU" sz="36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               «Радость общения»</a:t>
            </a:r>
            <a:endParaRPr lang="ru-RU" sz="3600" b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16632"/>
            <a:ext cx="1292520" cy="118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75656" y="1412776"/>
            <a:ext cx="7413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Формой реализации проекта был выбран Родительский клуб.</a:t>
            </a: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Это цикл встреч с родителями в формате тренингов и семинаров-практикумов направленных на: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повышение  психологической компетентности родителей в вопросах формирования и развития детско-родительских отношений,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формирование  умения понимать и принимать свои эмоции, быть внимательным к эмоциональным состояниям окружающих,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latin typeface="Cambria Math" pitchFamily="18" charset="0"/>
                <a:ea typeface="Cambria Math" pitchFamily="18" charset="0"/>
              </a:rPr>
              <a:t>ф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ормирование интереса к познанию самих себя и детей,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выработку  практических навыков адекватного взаимодействия,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latin typeface="Cambria Math" pitchFamily="18" charset="0"/>
                <a:ea typeface="Cambria Math" pitchFamily="18" charset="0"/>
              </a:rPr>
              <a:t>п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оддержка родителей  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в  осознании особенностей их взаимоотношений с детьми, формировании мотивации к их изменению, поиску и 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апробации новых 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способов детско-родительских 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отношений.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895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Documents\ВСЁ за 2012-2013 гг\Картинки, фоны\фоны\81701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Цель и задачи проекта</a:t>
            </a:r>
            <a:endParaRPr lang="ru-RU" b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124744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Цель проекта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: 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оптимизация детско-родительских отношений  </a:t>
            </a:r>
          </a:p>
          <a:p>
            <a:r>
              <a:rPr lang="ru-RU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                             через повышение 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психологической </a:t>
            </a: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ru-RU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                              компетентности  родителей</a:t>
            </a:r>
          </a:p>
          <a:p>
            <a:r>
              <a:rPr lang="ru-RU" sz="2000" u="sng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Задачи </a:t>
            </a:r>
            <a:r>
              <a:rPr lang="ru-RU" sz="2000" u="sng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проекта</a:t>
            </a:r>
            <a:r>
              <a:rPr lang="ru-RU" sz="2000" u="sng" dirty="0" smtClean="0">
                <a:latin typeface="Cambria Math" pitchFamily="18" charset="0"/>
                <a:ea typeface="Cambria Math" pitchFamily="18" charset="0"/>
              </a:rPr>
              <a:t>: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dirty="0">
                <a:latin typeface="Cambria Math" pitchFamily="18" charset="0"/>
                <a:ea typeface="Cambria Math" pitchFamily="18" charset="0"/>
              </a:rPr>
              <a:t>повышать психолого-педагогическую культуру родителей;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dirty="0">
                <a:latin typeface="Cambria Math" pitchFamily="18" charset="0"/>
                <a:ea typeface="Cambria Math" pitchFamily="18" charset="0"/>
              </a:rPr>
              <a:t>активизировать и обогащать педагогические знания и умения родителей, поддерживать их уверенность в собственных педагогических возможностях;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dirty="0">
                <a:latin typeface="Cambria Math" pitchFamily="18" charset="0"/>
                <a:ea typeface="Cambria Math" pitchFamily="18" charset="0"/>
              </a:rPr>
              <a:t>способствовать установлению доверительных отношений между родителями и коллективом детского сада;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dirty="0">
                <a:latin typeface="Cambria Math" pitchFamily="18" charset="0"/>
                <a:ea typeface="Cambria Math" pitchFamily="18" charset="0"/>
              </a:rPr>
              <a:t>создавать положительную эмоциональную среду общения между детьми, родителями и педагогами;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000" dirty="0">
                <a:latin typeface="Cambria Math" pitchFamily="18" charset="0"/>
                <a:ea typeface="Cambria Math" pitchFamily="18" charset="0"/>
              </a:rPr>
              <a:t>обобщать и транслировать положительный семейный опыт по воспитанию и развитию детей дошкольного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xmlns="" val="260228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Documents\ВСЁ за 2012-2013 гг\Картинки, фоны\фоны\81701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Участники проекта</a:t>
            </a:r>
            <a:endParaRPr lang="ru-RU" b="1" dirty="0">
              <a:solidFill>
                <a:srgbClr val="7030A0"/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4009466872"/>
              </p:ext>
            </p:extLst>
          </p:nvPr>
        </p:nvGraphicFramePr>
        <p:xfrm>
          <a:off x="1619672" y="1340768"/>
          <a:ext cx="7224464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62490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Documents\ВСЁ за 2012-2013 гг\Картинки, фоны\фоны\81701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77809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Ресурсное обеспечение проекта</a:t>
            </a:r>
            <a:endParaRPr lang="ru-RU" sz="3600" b="1" dirty="0">
              <a:solidFill>
                <a:srgbClr val="7030A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1305342"/>
            <a:ext cx="734481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Материально-техническое обеспечение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: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000" dirty="0">
                <a:latin typeface="Cambria Math" pitchFamily="18" charset="0"/>
                <a:ea typeface="Cambria Math" pitchFamily="18" charset="0"/>
              </a:rPr>
              <a:t>наличие оборудованного помещения: кабинет педагога-психолога, информационный зал;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000" dirty="0">
                <a:latin typeface="Cambria Math" pitchFamily="18" charset="0"/>
                <a:ea typeface="Cambria Math" pitchFamily="18" charset="0"/>
              </a:rPr>
              <a:t>наличие мультимедийной установки (проектор, экран, интерактивная доска), 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аудио- магнитофон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; 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000" dirty="0">
                <a:latin typeface="Cambria Math" pitchFamily="18" charset="0"/>
                <a:ea typeface="Cambria Math" pitchFamily="18" charset="0"/>
              </a:rPr>
              <a:t>наличие аудио- картотеки и банка презентаций по вопросам содержания проекта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pPr marL="342900" lvl="0" indent="-342900">
              <a:buFont typeface="Wingdings" pitchFamily="2" charset="2"/>
              <a:buChar char="Ø"/>
            </a:pPr>
            <a:endParaRPr lang="ru-RU" sz="2000" dirty="0">
              <a:latin typeface="Cambria Math" pitchFamily="18" charset="0"/>
              <a:ea typeface="Cambria Math" pitchFamily="18" charset="0"/>
            </a:endParaRPr>
          </a:p>
          <a:p>
            <a:r>
              <a:rPr lang="ru-RU" sz="2000" b="1" i="1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Учебно-методическое обеспечение</a:t>
            </a:r>
            <a:r>
              <a:rPr lang="ru-RU" sz="2000" b="1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: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000" dirty="0">
                <a:latin typeface="Cambria Math" pitchFamily="18" charset="0"/>
                <a:ea typeface="Cambria Math" pitchFamily="18" charset="0"/>
              </a:rPr>
              <a:t>наличие нормативно-правовой базы,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000" dirty="0">
                <a:latin typeface="Cambria Math" pitchFamily="18" charset="0"/>
                <a:ea typeface="Cambria Math" pitchFamily="18" charset="0"/>
              </a:rPr>
              <a:t>наличие диагностического инструментария,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000" dirty="0">
                <a:latin typeface="Cambria Math" pitchFamily="18" charset="0"/>
                <a:ea typeface="Cambria Math" pitchFamily="18" charset="0"/>
              </a:rPr>
              <a:t>наличие демонстрационного материала, 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000" dirty="0">
                <a:latin typeface="Cambria Math" pitchFamily="18" charset="0"/>
                <a:ea typeface="Cambria Math" pitchFamily="18" charset="0"/>
              </a:rPr>
              <a:t>наличие библиотеки педагога-психолога.</a:t>
            </a:r>
          </a:p>
        </p:txBody>
      </p:sp>
    </p:spTree>
    <p:extLst>
      <p:ext uri="{BB962C8B-B14F-4D97-AF65-F5344CB8AC3E}">
        <p14:creationId xmlns:p14="http://schemas.microsoft.com/office/powerpoint/2010/main" xmlns="" val="46273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Documents\ВСЁ за 2012-2013 гг\Картинки, фоны\фоны\81701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9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3" y="1916832"/>
            <a:ext cx="7128791" cy="8501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Этапы реализации проекта</a:t>
            </a:r>
            <a:endParaRPr lang="ru-RU" sz="3600" b="1" dirty="0">
              <a:solidFill>
                <a:srgbClr val="7030A0"/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1884472284"/>
              </p:ext>
            </p:extLst>
          </p:nvPr>
        </p:nvGraphicFramePr>
        <p:xfrm>
          <a:off x="1722512" y="2924944"/>
          <a:ext cx="7128792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1722512" y="116632"/>
            <a:ext cx="677909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Тип проекта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47664" y="822152"/>
            <a:ext cx="71287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по продолжительности – </a:t>
            </a:r>
            <a:r>
              <a:rPr lang="ru-RU" sz="2000" i="1" dirty="0" smtClean="0">
                <a:latin typeface="Cambria Math" pitchFamily="18" charset="0"/>
                <a:ea typeface="Cambria Math" pitchFamily="18" charset="0"/>
              </a:rPr>
              <a:t>долгосрочный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(1 год), </a:t>
            </a:r>
          </a:p>
          <a:p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по доминирующему виду деятельности – </a:t>
            </a:r>
          </a:p>
          <a:p>
            <a:r>
              <a:rPr lang="ru-RU" sz="2000" i="1" dirty="0" smtClean="0">
                <a:latin typeface="Cambria Math" pitchFamily="18" charset="0"/>
                <a:ea typeface="Cambria Math" pitchFamily="18" charset="0"/>
              </a:rPr>
              <a:t>                                                                 практико-ориентировочный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568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Documents\ВСЁ за 2012-2013 гг\Картинки, фоны\фоны\81701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499176" cy="86409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1 этап проекта – подготовительный</a:t>
            </a:r>
            <a:br>
              <a:rPr lang="ru-RU" sz="32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(сентябрь-октябрь)</a:t>
            </a:r>
            <a:endParaRPr lang="ru-RU" sz="3200" b="1" dirty="0">
              <a:solidFill>
                <a:srgbClr val="0070C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03648" y="1700808"/>
            <a:ext cx="748883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39750" marR="0" lvl="0" indent="-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3603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изучение особенностей личностного и эмоционального благополучия  детей,  анализ семейных отношений с помощью опроса, анкетирования, диалога с родителями в ходе индивидуальных консультаций;</a:t>
            </a:r>
          </a:p>
          <a:p>
            <a:pPr marL="449263" marR="0" lvl="0" indent="-179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60363" algn="l"/>
              </a:tabLst>
            </a:pPr>
            <a:r>
              <a:rPr lang="ru-RU" sz="2000" i="1" u="sng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Диагностический инструментарий</a:t>
            </a:r>
            <a:r>
              <a:rPr lang="ru-RU" sz="20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:</a:t>
            </a:r>
          </a:p>
          <a:p>
            <a:pPr marL="449263" marR="0" lvl="0" indent="-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60363" algn="l"/>
              </a:tabLst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рисуночные тесты  «Кинетический рисунок семьи» (КРС) </a:t>
            </a:r>
          </a:p>
          <a:p>
            <a:pPr marL="449263" marR="0" lvl="0" indent="-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60363" algn="l"/>
              </a:tabLst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 Р. 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Бенса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и С. Кауфмана, «Рисунок семьи»; </a:t>
            </a:r>
          </a:p>
          <a:p>
            <a:pPr marL="449263" marR="0" lvl="0" indent="-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60363" algn="l"/>
              </a:tabLst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 методика «Родительское сочинение» , 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тест-опросник</a:t>
            </a: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pPr marL="449263" marR="0" lvl="0" indent="-1793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60363" algn="l"/>
              </a:tabLst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 родительского отношения(ОРО) А.Я.Варга, </a:t>
            </a:r>
            <a:r>
              <a:rPr lang="ru-RU" sz="2000" dirty="0" err="1" smtClean="0">
                <a:latin typeface="Cambria Math" pitchFamily="18" charset="0"/>
                <a:ea typeface="Cambria Math" pitchFamily="18" charset="0"/>
              </a:rPr>
              <a:t>В.В.Столин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pPr marL="449263" marR="0" lvl="0" indent="-179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60363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pPr marL="539750" marR="0" lvl="0" indent="-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5397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разработка тренингов, семинаров-практикумов, подбор наглядно-информационного сопровождения и необходимого оборудования для проведения родительских встреч.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19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D:\Documents\ВСЁ за 2012-2013 гг\Картинки, фоны\фоны\81701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187624" y="260648"/>
            <a:ext cx="749917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+mj-cs"/>
              </a:rPr>
              <a:t>2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 этап проекта – основной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(ноябрь-апрель)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331640" y="1340769"/>
          <a:ext cx="7632847" cy="5356471"/>
        </p:xfrm>
        <a:graphic>
          <a:graphicData uri="http://schemas.openxmlformats.org/drawingml/2006/table">
            <a:tbl>
              <a:tblPr/>
              <a:tblGrid>
                <a:gridCol w="4476959"/>
                <a:gridCol w="1834819"/>
                <a:gridCol w="1321069"/>
              </a:tblGrid>
              <a:tr h="504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Тема занятия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600" marR="24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600" marR="24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Форма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600" marR="24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latin typeface="Times New Roman"/>
                          <a:ea typeface="Times New Roman"/>
                          <a:cs typeface="Times New Roman"/>
                        </a:rPr>
                        <a:t>1. «Общение без проблем»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Цель: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помочь родителям понять характер общения с ребенком, расширение навыков конструктивного общения в контексте детско-родительских отношений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600" marR="24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родители, педагоги, педагог-психолог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600" marR="24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Практическое занятие, буклеты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600" marR="24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7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u="sng">
                          <a:latin typeface="Times New Roman"/>
                          <a:ea typeface="Calibri"/>
                          <a:cs typeface="Times New Roman"/>
                        </a:rPr>
                        <a:t>2. «Общение с ребёнком в семье как диалог. Для чего?»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Цель:</a:t>
                      </a: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 дать возможность родителям поделиться друг с другом опытом и мыслями о том, как каждому удается воспитывать своего ребенка, сотрудничая с ним. Познакомиться с целями и приемами активного слушания, развить навыки активного слушания.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600" marR="24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родители, педагоги, педагог-психолог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600" marR="24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семинар-практикум, буклет, презентация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600" marR="24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9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u="sng">
                          <a:latin typeface="Times New Roman"/>
                          <a:ea typeface="Calibri"/>
                          <a:cs typeface="Times New Roman"/>
                        </a:rPr>
                        <a:t>3. «Стиль семейного воспитания и его влияние на развитие личности ребёнка»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Цель: </a:t>
                      </a: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познакомить родителей со стилями семейного воспитания и их влиянием на формирование личности ребёнка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600" marR="24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родители, педагоги, педагог-психолог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600" marR="24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семинар-практикум,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презентация, памятки для родителей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600" marR="246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2719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1129</Words>
  <Application>Microsoft Office PowerPoint</Application>
  <PresentationFormat>Экран (4:3)</PresentationFormat>
  <Paragraphs>129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Актуальность  проекта</vt:lpstr>
      <vt:lpstr>Родительский клуб                  «Радость общения»</vt:lpstr>
      <vt:lpstr>Цель и задачи проекта</vt:lpstr>
      <vt:lpstr>Участники проекта</vt:lpstr>
      <vt:lpstr>Ресурсное обеспечение проекта</vt:lpstr>
      <vt:lpstr>Этапы реализации проекта</vt:lpstr>
      <vt:lpstr>1 этап проекта – подготовительный (сентябрь-октябрь)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-</cp:lastModifiedBy>
  <cp:revision>22</cp:revision>
  <dcterms:created xsi:type="dcterms:W3CDTF">2013-10-14T20:04:42Z</dcterms:created>
  <dcterms:modified xsi:type="dcterms:W3CDTF">2013-10-23T09:46:13Z</dcterms:modified>
</cp:coreProperties>
</file>